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2"/>
  </p:sldMasterIdLst>
  <p:notesMasterIdLst>
    <p:notesMasterId r:id="rId17"/>
  </p:notesMasterIdLst>
  <p:handoutMasterIdLst>
    <p:handoutMasterId r:id="rId18"/>
  </p:handoutMasterIdLst>
  <p:sldIdLst>
    <p:sldId id="270" r:id="rId3"/>
    <p:sldId id="280" r:id="rId4"/>
    <p:sldId id="281" r:id="rId5"/>
    <p:sldId id="259" r:id="rId6"/>
    <p:sldId id="282" r:id="rId7"/>
    <p:sldId id="275" r:id="rId8"/>
    <p:sldId id="279" r:id="rId9"/>
    <p:sldId id="276" r:id="rId10"/>
    <p:sldId id="283" r:id="rId11"/>
    <p:sldId id="284" r:id="rId12"/>
    <p:sldId id="260" r:id="rId13"/>
    <p:sldId id="277" r:id="rId14"/>
    <p:sldId id="278" r:id="rId15"/>
    <p:sldId id="273" r:id="rId16"/>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14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490" cy="458604"/>
          </a:xfrm>
          <a:prstGeom prst="rect">
            <a:avLst/>
          </a:prstGeom>
        </p:spPr>
        <p:txBody>
          <a:bodyPr vert="horz" lIns="89622" tIns="44811" rIns="89622" bIns="44811" rtlCol="0"/>
          <a:lstStyle>
            <a:lvl1pPr algn="l">
              <a:defRPr sz="1200"/>
            </a:lvl1pPr>
          </a:lstStyle>
          <a:p>
            <a:endParaRPr lang="en-US"/>
          </a:p>
        </p:txBody>
      </p:sp>
      <p:sp>
        <p:nvSpPr>
          <p:cNvPr id="3" name="Date Placeholder 2"/>
          <p:cNvSpPr>
            <a:spLocks noGrp="1"/>
          </p:cNvSpPr>
          <p:nvPr>
            <p:ph type="dt" sz="quarter" idx="1"/>
          </p:nvPr>
        </p:nvSpPr>
        <p:spPr>
          <a:xfrm>
            <a:off x="3884960" y="1"/>
            <a:ext cx="2971490" cy="458604"/>
          </a:xfrm>
          <a:prstGeom prst="rect">
            <a:avLst/>
          </a:prstGeom>
        </p:spPr>
        <p:txBody>
          <a:bodyPr vert="horz" lIns="89622" tIns="44811" rIns="89622" bIns="44811" rtlCol="0"/>
          <a:lstStyle>
            <a:lvl1pPr algn="r">
              <a:defRPr sz="1200"/>
            </a:lvl1pPr>
          </a:lstStyle>
          <a:p>
            <a:fld id="{875AB2F3-4311-438E-A98F-7D49B75BFE38}" type="datetimeFigureOut">
              <a:rPr lang="en-US" smtClean="0"/>
              <a:t>6/17/2019</a:t>
            </a:fld>
            <a:endParaRPr lang="en-US"/>
          </a:p>
        </p:txBody>
      </p:sp>
      <p:sp>
        <p:nvSpPr>
          <p:cNvPr id="4" name="Footer Placeholder 3"/>
          <p:cNvSpPr>
            <a:spLocks noGrp="1"/>
          </p:cNvSpPr>
          <p:nvPr>
            <p:ph type="ftr" sz="quarter" idx="2"/>
          </p:nvPr>
        </p:nvSpPr>
        <p:spPr>
          <a:xfrm>
            <a:off x="0" y="8685397"/>
            <a:ext cx="2971490" cy="458604"/>
          </a:xfrm>
          <a:prstGeom prst="rect">
            <a:avLst/>
          </a:prstGeom>
        </p:spPr>
        <p:txBody>
          <a:bodyPr vert="horz" lIns="89622" tIns="44811" rIns="89622" bIns="44811" rtlCol="0" anchor="b"/>
          <a:lstStyle>
            <a:lvl1pPr algn="l">
              <a:defRPr sz="1200"/>
            </a:lvl1pPr>
          </a:lstStyle>
          <a:p>
            <a:endParaRPr lang="en-US"/>
          </a:p>
        </p:txBody>
      </p:sp>
      <p:sp>
        <p:nvSpPr>
          <p:cNvPr id="5" name="Slide Number Placeholder 4"/>
          <p:cNvSpPr>
            <a:spLocks noGrp="1"/>
          </p:cNvSpPr>
          <p:nvPr>
            <p:ph type="sldNum" sz="quarter" idx="3"/>
          </p:nvPr>
        </p:nvSpPr>
        <p:spPr>
          <a:xfrm>
            <a:off x="3884960" y="8685397"/>
            <a:ext cx="2971490" cy="458604"/>
          </a:xfrm>
          <a:prstGeom prst="rect">
            <a:avLst/>
          </a:prstGeom>
        </p:spPr>
        <p:txBody>
          <a:bodyPr vert="horz" lIns="89622" tIns="44811" rIns="89622" bIns="44811" rtlCol="0" anchor="b"/>
          <a:lstStyle>
            <a:lvl1pPr algn="r">
              <a:defRPr sz="1200"/>
            </a:lvl1pPr>
          </a:lstStyle>
          <a:p>
            <a:fld id="{3B079D79-E59F-4984-8FB7-182864B7AF14}" type="slidenum">
              <a:rPr lang="en-US" smtClean="0"/>
              <a:t>‹#›</a:t>
            </a:fld>
            <a:endParaRPr lang="en-US"/>
          </a:p>
        </p:txBody>
      </p:sp>
    </p:spTree>
    <p:extLst>
      <p:ext uri="{BB962C8B-B14F-4D97-AF65-F5344CB8AC3E}">
        <p14:creationId xmlns:p14="http://schemas.microsoft.com/office/powerpoint/2010/main" val="2127461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3" tIns="45717" rIns="91433" bIns="45717" rtlCol="0"/>
          <a:lstStyle>
            <a:lvl1pPr algn="r">
              <a:defRPr sz="1200"/>
            </a:lvl1pPr>
          </a:lstStyle>
          <a:p>
            <a:fld id="{888A7752-73DE-404C-BA6F-63DEF987950B}" type="datetimeFigureOut">
              <a:rPr lang="en-US" smtClean="0"/>
              <a:pPr/>
              <a:t>6/17/2019</a:t>
            </a:fld>
            <a:endParaRPr lang="en-US"/>
          </a:p>
        </p:txBody>
      </p:sp>
      <p:sp>
        <p:nvSpPr>
          <p:cNvPr id="4" name="Slide Image Placeholder 3"/>
          <p:cNvSpPr>
            <a:spLocks noGrp="1" noRot="1" noChangeAspect="1"/>
          </p:cNvSpPr>
          <p:nvPr>
            <p:ph type="sldImg" idx="2"/>
          </p:nvPr>
        </p:nvSpPr>
        <p:spPr>
          <a:xfrm>
            <a:off x="1144588" y="687388"/>
            <a:ext cx="4568825" cy="3427412"/>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3" tIns="45717" rIns="91433" bIns="45717" rtlCol="0" anchor="b"/>
          <a:lstStyle>
            <a:lvl1pPr algn="r">
              <a:defRPr sz="1200"/>
            </a:lvl1pPr>
          </a:lstStyle>
          <a:p>
            <a:fld id="{AEC00428-765A-4708-ADE2-3AAB557AF17C}" type="slidenum">
              <a:rPr lang="en-US" smtClean="0"/>
              <a:pPr/>
              <a:t>‹#›</a:t>
            </a:fld>
            <a:endParaRPr lang="en-US"/>
          </a:p>
        </p:txBody>
      </p:sp>
    </p:spTree>
    <p:extLst>
      <p:ext uri="{BB962C8B-B14F-4D97-AF65-F5344CB8AC3E}">
        <p14:creationId xmlns:p14="http://schemas.microsoft.com/office/powerpoint/2010/main" val="312200813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a:t>
            </a:fld>
            <a:endParaRPr lang="en-US"/>
          </a:p>
        </p:txBody>
      </p:sp>
    </p:spTree>
    <p:extLst>
      <p:ext uri="{BB962C8B-B14F-4D97-AF65-F5344CB8AC3E}">
        <p14:creationId xmlns:p14="http://schemas.microsoft.com/office/powerpoint/2010/main" val="1510593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13</a:t>
            </a:fld>
            <a:endParaRPr lang="en-US"/>
          </a:p>
        </p:txBody>
      </p:sp>
    </p:spTree>
    <p:extLst>
      <p:ext uri="{BB962C8B-B14F-4D97-AF65-F5344CB8AC3E}">
        <p14:creationId xmlns:p14="http://schemas.microsoft.com/office/powerpoint/2010/main" val="429092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14</a:t>
            </a:fld>
            <a:endParaRPr lang="en-US"/>
          </a:p>
        </p:txBody>
      </p:sp>
    </p:spTree>
    <p:extLst>
      <p:ext uri="{BB962C8B-B14F-4D97-AF65-F5344CB8AC3E}">
        <p14:creationId xmlns:p14="http://schemas.microsoft.com/office/powerpoint/2010/main" val="1289706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4</a:t>
            </a:fld>
            <a:endParaRPr lang="en-US"/>
          </a:p>
        </p:txBody>
      </p:sp>
    </p:spTree>
    <p:extLst>
      <p:ext uri="{BB962C8B-B14F-4D97-AF65-F5344CB8AC3E}">
        <p14:creationId xmlns:p14="http://schemas.microsoft.com/office/powerpoint/2010/main" val="119650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6</a:t>
            </a:fld>
            <a:endParaRPr lang="en-US"/>
          </a:p>
        </p:txBody>
      </p:sp>
    </p:spTree>
    <p:extLst>
      <p:ext uri="{BB962C8B-B14F-4D97-AF65-F5344CB8AC3E}">
        <p14:creationId xmlns:p14="http://schemas.microsoft.com/office/powerpoint/2010/main" val="45968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7</a:t>
            </a:fld>
            <a:endParaRPr lang="en-US"/>
          </a:p>
        </p:txBody>
      </p:sp>
    </p:spTree>
    <p:extLst>
      <p:ext uri="{BB962C8B-B14F-4D97-AF65-F5344CB8AC3E}">
        <p14:creationId xmlns:p14="http://schemas.microsoft.com/office/powerpoint/2010/main" val="1525460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8</a:t>
            </a:fld>
            <a:endParaRPr lang="en-US"/>
          </a:p>
        </p:txBody>
      </p:sp>
    </p:spTree>
    <p:extLst>
      <p:ext uri="{BB962C8B-B14F-4D97-AF65-F5344CB8AC3E}">
        <p14:creationId xmlns:p14="http://schemas.microsoft.com/office/powerpoint/2010/main" val="2131996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9</a:t>
            </a:fld>
            <a:endParaRPr lang="en-US"/>
          </a:p>
        </p:txBody>
      </p:sp>
    </p:spTree>
    <p:extLst>
      <p:ext uri="{BB962C8B-B14F-4D97-AF65-F5344CB8AC3E}">
        <p14:creationId xmlns:p14="http://schemas.microsoft.com/office/powerpoint/2010/main" val="335198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10</a:t>
            </a:fld>
            <a:endParaRPr lang="en-US"/>
          </a:p>
        </p:txBody>
      </p:sp>
    </p:spTree>
    <p:extLst>
      <p:ext uri="{BB962C8B-B14F-4D97-AF65-F5344CB8AC3E}">
        <p14:creationId xmlns:p14="http://schemas.microsoft.com/office/powerpoint/2010/main" val="97044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11</a:t>
            </a:fld>
            <a:endParaRPr lang="en-US"/>
          </a:p>
        </p:txBody>
      </p:sp>
    </p:spTree>
    <p:extLst>
      <p:ext uri="{BB962C8B-B14F-4D97-AF65-F5344CB8AC3E}">
        <p14:creationId xmlns:p14="http://schemas.microsoft.com/office/powerpoint/2010/main" val="2587850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12</a:t>
            </a:fld>
            <a:endParaRPr lang="en-US"/>
          </a:p>
        </p:txBody>
      </p:sp>
    </p:spTree>
    <p:extLst>
      <p:ext uri="{BB962C8B-B14F-4D97-AF65-F5344CB8AC3E}">
        <p14:creationId xmlns:p14="http://schemas.microsoft.com/office/powerpoint/2010/main" val="919293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lt"/>
                <a:cs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26" name="Rectangle 2"/>
          <p:cNvSpPr>
            <a:spLocks noChangeArrowheads="1" noChangeShapeType="1"/>
          </p:cNvSpPr>
          <p:nvPr userDrawn="1"/>
        </p:nvSpPr>
        <p:spPr bwMode="auto">
          <a:xfrm>
            <a:off x="0" y="0"/>
            <a:ext cx="9144000" cy="1066800"/>
          </a:xfrm>
          <a:prstGeom prst="rect">
            <a:avLst/>
          </a:prstGeom>
          <a:solidFill>
            <a:srgbClr val="7AB800"/>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27" name="Picture 3" descr="check"/>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680960" y="4114800"/>
            <a:ext cx="1463040" cy="2743200"/>
          </a:xfrm>
          <a:prstGeom prst="rect">
            <a:avLst/>
          </a:prstGeom>
          <a:noFill/>
          <a:ln w="9525" algn="in">
            <a:noFill/>
            <a:miter lim="800000"/>
            <a:headEnd/>
            <a:tailEnd/>
          </a:ln>
          <a:effectLst/>
        </p:spPr>
      </p:pic>
      <p:pic>
        <p:nvPicPr>
          <p:cNvPr id="15" name="Picture 14" descr="tridentscworks1.png"/>
          <p:cNvPicPr>
            <a:picLocks noChangeAspect="1"/>
          </p:cNvPicPr>
          <p:nvPr userDrawn="1"/>
        </p:nvPicPr>
        <p:blipFill>
          <a:blip r:embed="rId3" cstate="print"/>
          <a:stretch>
            <a:fillRect/>
          </a:stretch>
        </p:blipFill>
        <p:spPr>
          <a:xfrm>
            <a:off x="838200" y="1600200"/>
            <a:ext cx="7832148" cy="1143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38BEC-55E3-4F9D-B5C5-76D23951C04A}" type="datetime1">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938BEC-55E3-4F9D-B5C5-76D23951C04A}" type="datetime1">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
        <p:nvSpPr>
          <p:cNvPr id="8" name="Shap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938BEC-55E3-4F9D-B5C5-76D23951C04A}" type="datetime1">
              <a:rPr lang="en-US" smtClean="0"/>
              <a:pPr/>
              <a:t>6/17/2019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descr="check"/>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453120" y="5562600"/>
            <a:ext cx="690880" cy="1295400"/>
          </a:xfrm>
          <a:prstGeom prst="rect">
            <a:avLst/>
          </a:prstGeom>
          <a:noFill/>
          <a:ln w="9525" algn="in">
            <a:noFill/>
            <a:miter lim="800000"/>
            <a:headEnd/>
            <a:tailEnd/>
          </a:ln>
          <a:effectLst/>
        </p:spPr>
      </p:pic>
      <p:pic>
        <p:nvPicPr>
          <p:cNvPr id="11" name="Picture 10" descr="tridentscworks.png"/>
          <p:cNvPicPr>
            <a:picLocks noChangeAspect="1"/>
          </p:cNvPicPr>
          <p:nvPr userDrawn="1"/>
        </p:nvPicPr>
        <p:blipFill>
          <a:blip r:embed="rId3" cstate="print"/>
          <a:stretch>
            <a:fillRect/>
          </a:stretch>
        </p:blipFill>
        <p:spPr>
          <a:xfrm>
            <a:off x="1752600" y="228600"/>
            <a:ext cx="5800725" cy="8382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95400" y="4267200"/>
            <a:ext cx="6781800" cy="1143000"/>
          </a:xfrm>
        </p:spPr>
        <p:txBody>
          <a:bodyPr anchor="t" anchorCtr="0"/>
          <a:lstStyle>
            <a:lvl1pPr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FB568A0-62B0-4129-95C4-7270BF844D61}" type="datetime1">
              <a:rPr lang="en-US" smtClean="0"/>
              <a:pPr/>
              <a:t>6/17/2019</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147C1B20-DEF4-46E3-B77F-0FB6B8193D90}"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1D7F31A-E594-408B-8114-4F8438303DA3}" type="datetime1">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C1B20-DEF4-46E3-B77F-0FB6B8193D90}"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7" name="Date Placeholder 6"/>
          <p:cNvSpPr>
            <a:spLocks noGrp="1"/>
          </p:cNvSpPr>
          <p:nvPr>
            <p:ph type="dt" sz="half" idx="10"/>
          </p:nvPr>
        </p:nvSpPr>
        <p:spPr/>
        <p:txBody>
          <a:bodyPr/>
          <a:lstStyle/>
          <a:p>
            <a:fld id="{AD978398-2A5A-4309-94C2-82E465C1DCF8}" type="datetime1">
              <a:rPr lang="en-US" smtClean="0"/>
              <a:pPr/>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C1B20-DEF4-46E3-B77F-0FB6B8193D90}"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938BEC-55E3-4F9D-B5C5-76D23951C04A}" type="datetime1">
              <a:rPr lang="en-US" smtClean="0"/>
              <a:pPr/>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
        <p:nvSpPr>
          <p:cNvPr id="6" name="Shap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B58F6-778A-46C2-BFC0-8FD9B04A99E8}" type="datetime1">
              <a:rPr lang="en-US" smtClean="0"/>
              <a:pPr/>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C1B20-DEF4-46E3-B77F-0FB6B8193D90}"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
        <p:nvSpPr>
          <p:cNvPr id="6" name="Shap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lt"/>
                <a:cs typeface="+mn-lt"/>
              </a:defRPr>
            </a:lvl1pPr>
          </a:lstStyle>
          <a:p>
            <a:r>
              <a:rPr lang="en-US" smtClean="0"/>
              <a:t>Click to edit Master title style</a:t>
            </a:r>
            <a:endParaRPr lang="en-US" dirty="0"/>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33938BEC-55E3-4F9D-B5C5-76D23951C04A}" type="datetime1">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p>
        </p:txBody>
      </p:sp>
      <p:sp>
        <p:nvSpPr>
          <p:cNvPr id="9" name="Shap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33938BEC-55E3-4F9D-B5C5-76D23951C04A}" type="datetime1">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
        <p:nvSpPr>
          <p:cNvPr id="9" name="Shap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a:defRPr sz="1400">
                <a:solidFill>
                  <a:schemeClr val="tx2"/>
                </a:solidFill>
              </a:defRPr>
            </a:lvl1pPr>
          </a:lstStyle>
          <a:p>
            <a:fld id="{33938BEC-55E3-4F9D-B5C5-76D23951C04A}" type="datetime1">
              <a:rPr lang="en-US" smtClean="0"/>
              <a:pPr/>
              <a:t>6/17/2019</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a:defRPr sz="1400">
                <a:solidFill>
                  <a:schemeClr val="tx2"/>
                </a:solidFill>
              </a:defRPr>
            </a:lvl1pPr>
          </a:lstStyle>
          <a:p>
            <a:pPr algn="r"/>
            <a:endParaRPr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a:defRPr sz="1400">
                <a:solidFill>
                  <a:schemeClr val="tx2"/>
                </a:solidFill>
              </a:defRPr>
            </a:lvl1p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
        <p:nvSpPr>
          <p:cNvPr id="10" name="Shap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1" latinLnBrk="0" hangingPunct="1">
        <a:spcBef>
          <a:spcPct val="0"/>
        </a:spcBef>
        <a:buNone/>
        <a:defRPr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lang="en-US" sz="1200" kern="1200" smtClean="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76199" y="-76200"/>
            <a:ext cx="9296400" cy="6934200"/>
            <a:chOff x="-85888" y="308106"/>
            <a:chExt cx="9229888" cy="6400800"/>
          </a:xfrm>
        </p:grpSpPr>
        <p:sp>
          <p:nvSpPr>
            <p:cNvPr id="3" name="Rectangle 2"/>
            <p:cNvSpPr/>
            <p:nvPr/>
          </p:nvSpPr>
          <p:spPr>
            <a:xfrm>
              <a:off x="-85888" y="308106"/>
              <a:ext cx="9229888" cy="640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C Works Check Mark.png"/>
            <p:cNvPicPr>
              <a:picLocks noChangeAspect="1"/>
            </p:cNvPicPr>
            <p:nvPr/>
          </p:nvPicPr>
          <p:blipFill>
            <a:blip r:embed="rId3" cstate="print"/>
            <a:stretch>
              <a:fillRect/>
            </a:stretch>
          </p:blipFill>
          <p:spPr>
            <a:xfrm>
              <a:off x="6400800" y="3359412"/>
              <a:ext cx="2743200" cy="3349494"/>
            </a:xfrm>
            <a:prstGeom prst="rect">
              <a:avLst/>
            </a:prstGeom>
          </p:spPr>
        </p:pic>
        <p:pic>
          <p:nvPicPr>
            <p:cNvPr id="5" name="Picture 4" descr="scworkstridentwhitetransparent.png"/>
            <p:cNvPicPr>
              <a:picLocks noChangeAspect="1"/>
            </p:cNvPicPr>
            <p:nvPr/>
          </p:nvPicPr>
          <p:blipFill>
            <a:blip r:embed="rId4" cstate="print"/>
            <a:stretch>
              <a:fillRect/>
            </a:stretch>
          </p:blipFill>
          <p:spPr>
            <a:xfrm>
              <a:off x="114300" y="1765129"/>
              <a:ext cx="8915400" cy="1594283"/>
            </a:xfrm>
            <a:prstGeom prst="rect">
              <a:avLst/>
            </a:prstGeom>
            <a:ln>
              <a:noFill/>
            </a:ln>
            <a:effectLst>
              <a:outerShdw blurRad="50800" dist="38100" dir="5400000" algn="t" rotWithShape="0">
                <a:prstClr val="black">
                  <a:alpha val="40000"/>
                </a:prstClr>
              </a:outerShdw>
            </a:effectLst>
          </p:spPr>
        </p:pic>
        <p:sp>
          <p:nvSpPr>
            <p:cNvPr id="6" name="TextBox 5"/>
            <p:cNvSpPr txBox="1"/>
            <p:nvPr/>
          </p:nvSpPr>
          <p:spPr>
            <a:xfrm>
              <a:off x="1836" y="6352909"/>
              <a:ext cx="8686800" cy="338554"/>
            </a:xfrm>
            <a:prstGeom prst="rect">
              <a:avLst/>
            </a:prstGeom>
            <a:noFill/>
          </p:spPr>
          <p:txBody>
            <a:bodyPr wrap="square" rtlCol="0">
              <a:spAutoFit/>
            </a:bodyPr>
            <a:lstStyle/>
            <a:p>
              <a:r>
                <a:rPr lang="en-US" sz="1600" dirty="0" smtClean="0">
                  <a:latin typeface="Agency FB" pitchFamily="34" charset="0"/>
                </a:rPr>
                <a:t>An Equal Opportunity Employer/Program.  Auxiliary aids and services available upon request to individuals with disabilities.</a:t>
              </a:r>
            </a:p>
          </p:txBody>
        </p:sp>
      </p:grpSp>
      <p:sp>
        <p:nvSpPr>
          <p:cNvPr id="8" name="Rectangle 7"/>
          <p:cNvSpPr/>
          <p:nvPr/>
        </p:nvSpPr>
        <p:spPr>
          <a:xfrm>
            <a:off x="1066800" y="4049669"/>
            <a:ext cx="5919973" cy="646331"/>
          </a:xfrm>
          <a:prstGeom prst="rect">
            <a:avLst/>
          </a:prstGeom>
        </p:spPr>
        <p:txBody>
          <a:bodyPr wrap="square">
            <a:spAutoFit/>
          </a:bodyPr>
          <a:lstStyle/>
          <a:p>
            <a:pPr eaLnBrk="1" hangingPunct="1">
              <a:defRPr/>
            </a:pPr>
            <a:r>
              <a:rPr lang="en-US" dirty="0">
                <a:solidFill>
                  <a:schemeClr val="bg1"/>
                </a:solidFill>
              </a:rPr>
              <a:t>Our mission is to provide the highest quality </a:t>
            </a:r>
          </a:p>
          <a:p>
            <a:pPr eaLnBrk="1" hangingPunct="1">
              <a:defRPr/>
            </a:pPr>
            <a:r>
              <a:rPr lang="en-US" dirty="0">
                <a:solidFill>
                  <a:schemeClr val="bg1"/>
                </a:solidFill>
              </a:rPr>
              <a:t>workforce development services available to our customers.</a:t>
            </a:r>
          </a:p>
        </p:txBody>
      </p:sp>
    </p:spTree>
    <p:extLst>
      <p:ext uri="{BB962C8B-B14F-4D97-AF65-F5344CB8AC3E}">
        <p14:creationId xmlns:p14="http://schemas.microsoft.com/office/powerpoint/2010/main" val="77909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492984"/>
            <a:ext cx="5486400" cy="1384995"/>
          </a:xfrm>
          <a:prstGeom prst="rect">
            <a:avLst/>
          </a:prstGeom>
          <a:noFill/>
        </p:spPr>
        <p:txBody>
          <a:bodyPr wrap="square" rtlCol="0">
            <a:spAutoFit/>
          </a:bodyPr>
          <a:lstStyle/>
          <a:p>
            <a:pPr algn="ctr"/>
            <a:r>
              <a:rPr lang="en-US" sz="2800" b="1" dirty="0" smtClean="0">
                <a:solidFill>
                  <a:schemeClr val="tx2"/>
                </a:solidFill>
              </a:rPr>
              <a:t>What is the Workforce Innovation and Opportunity Act (WIOA) Program?</a:t>
            </a:r>
          </a:p>
        </p:txBody>
      </p:sp>
      <p:sp>
        <p:nvSpPr>
          <p:cNvPr id="2" name="Rectangle 1"/>
          <p:cNvSpPr/>
          <p:nvPr/>
        </p:nvSpPr>
        <p:spPr>
          <a:xfrm>
            <a:off x="963976" y="3449597"/>
            <a:ext cx="3581400" cy="2031325"/>
          </a:xfrm>
          <a:prstGeom prst="rect">
            <a:avLst/>
          </a:prstGeom>
        </p:spPr>
        <p:txBody>
          <a:bodyPr wrap="square">
            <a:spAutoFit/>
          </a:bodyPr>
          <a:lstStyle/>
          <a:p>
            <a:r>
              <a:rPr lang="en-US" dirty="0" smtClean="0">
                <a:solidFill>
                  <a:schemeClr val="tx2"/>
                </a:solidFill>
              </a:rPr>
              <a:t>The Workforce </a:t>
            </a:r>
            <a:r>
              <a:rPr lang="en-US" dirty="0">
                <a:solidFill>
                  <a:schemeClr val="tx2"/>
                </a:solidFill>
              </a:rPr>
              <a:t>Innovation &amp; Opportunity Act (WIOA) is federally funded employment and training program that assist customers with developing workforce opportunities, accessing training, and career choices.</a:t>
            </a:r>
          </a:p>
        </p:txBody>
      </p:sp>
      <p:sp>
        <p:nvSpPr>
          <p:cNvPr id="3" name="TextBox 2"/>
          <p:cNvSpPr txBox="1"/>
          <p:nvPr/>
        </p:nvSpPr>
        <p:spPr>
          <a:xfrm>
            <a:off x="5181600" y="2895600"/>
            <a:ext cx="3048000" cy="3139321"/>
          </a:xfrm>
          <a:prstGeom prst="rect">
            <a:avLst/>
          </a:prstGeom>
          <a:noFill/>
        </p:spPr>
        <p:txBody>
          <a:bodyPr wrap="square" rtlCol="0">
            <a:spAutoFit/>
          </a:bodyPr>
          <a:lstStyle/>
          <a:p>
            <a:r>
              <a:rPr lang="en-US" b="1" dirty="0" smtClean="0">
                <a:solidFill>
                  <a:schemeClr val="tx2"/>
                </a:solidFill>
              </a:rPr>
              <a:t>Who can benefit from WIOA services?</a:t>
            </a:r>
          </a:p>
          <a:p>
            <a:endParaRPr lang="en-US" dirty="0" smtClean="0">
              <a:solidFill>
                <a:schemeClr val="tx2"/>
              </a:solidFill>
            </a:endParaRPr>
          </a:p>
          <a:p>
            <a:r>
              <a:rPr lang="en-US" b="1" dirty="0" smtClean="0">
                <a:solidFill>
                  <a:schemeClr val="tx2"/>
                </a:solidFill>
              </a:rPr>
              <a:t>Youth Program</a:t>
            </a:r>
            <a:endParaRPr lang="en-US" b="1" dirty="0">
              <a:solidFill>
                <a:schemeClr val="tx2"/>
              </a:solidFill>
            </a:endParaRPr>
          </a:p>
          <a:p>
            <a:pPr marL="285750" indent="-285750">
              <a:buFont typeface="Arial" panose="020B0604020202020204" pitchFamily="34" charset="0"/>
              <a:buChar char="•"/>
            </a:pPr>
            <a:r>
              <a:rPr lang="en-US" dirty="0" smtClean="0">
                <a:solidFill>
                  <a:schemeClr val="tx2"/>
                </a:solidFill>
              </a:rPr>
              <a:t>Youth ages 17-24 with barriers to employment</a:t>
            </a:r>
          </a:p>
          <a:p>
            <a:r>
              <a:rPr lang="en-US" b="1" dirty="0" smtClean="0">
                <a:solidFill>
                  <a:schemeClr val="tx2"/>
                </a:solidFill>
              </a:rPr>
              <a:t>Adult Program</a:t>
            </a:r>
          </a:p>
          <a:p>
            <a:r>
              <a:rPr lang="en-US" dirty="0" smtClean="0">
                <a:solidFill>
                  <a:schemeClr val="tx2"/>
                </a:solidFill>
              </a:rPr>
              <a:t>Adults 18 and over who are</a:t>
            </a:r>
          </a:p>
          <a:p>
            <a:pPr marL="285750" indent="-285750">
              <a:buFont typeface="Arial" panose="020B0604020202020204" pitchFamily="34" charset="0"/>
              <a:buChar char="•"/>
            </a:pPr>
            <a:r>
              <a:rPr lang="en-US" dirty="0" smtClean="0">
                <a:solidFill>
                  <a:schemeClr val="tx2"/>
                </a:solidFill>
              </a:rPr>
              <a:t>Unemployed</a:t>
            </a:r>
          </a:p>
          <a:p>
            <a:pPr marL="285750" indent="-285750">
              <a:buFont typeface="Arial" panose="020B0604020202020204" pitchFamily="34" charset="0"/>
              <a:buChar char="•"/>
            </a:pPr>
            <a:r>
              <a:rPr lang="en-US" dirty="0" smtClean="0">
                <a:solidFill>
                  <a:schemeClr val="tx2"/>
                </a:solidFill>
              </a:rPr>
              <a:t>Underemployed</a:t>
            </a:r>
          </a:p>
          <a:p>
            <a:pPr marL="285750" indent="-285750">
              <a:buFont typeface="Arial" panose="020B0604020202020204" pitchFamily="34" charset="0"/>
              <a:buChar char="•"/>
            </a:pPr>
            <a:r>
              <a:rPr lang="en-US" dirty="0" smtClean="0">
                <a:solidFill>
                  <a:schemeClr val="tx2"/>
                </a:solidFill>
              </a:rPr>
              <a:t>Dislocated Workers</a:t>
            </a:r>
          </a:p>
        </p:txBody>
      </p:sp>
    </p:spTree>
    <p:extLst>
      <p:ext uri="{BB962C8B-B14F-4D97-AF65-F5344CB8AC3E}">
        <p14:creationId xmlns:p14="http://schemas.microsoft.com/office/powerpoint/2010/main" val="1805844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3989" y="1507346"/>
            <a:ext cx="6781800" cy="523220"/>
          </a:xfrm>
          <a:prstGeom prst="rect">
            <a:avLst/>
          </a:prstGeom>
          <a:noFill/>
        </p:spPr>
        <p:txBody>
          <a:bodyPr wrap="square" rtlCol="0">
            <a:spAutoFit/>
          </a:bodyPr>
          <a:lstStyle/>
          <a:p>
            <a:pPr algn="ctr"/>
            <a:r>
              <a:rPr lang="en-US" sz="2800" b="1" dirty="0" smtClean="0">
                <a:solidFill>
                  <a:schemeClr val="tx2"/>
                </a:solidFill>
              </a:rPr>
              <a:t>What does the WIOA program offer?</a:t>
            </a:r>
          </a:p>
        </p:txBody>
      </p:sp>
      <p:sp>
        <p:nvSpPr>
          <p:cNvPr id="3" name="TextBox 2"/>
          <p:cNvSpPr txBox="1"/>
          <p:nvPr/>
        </p:nvSpPr>
        <p:spPr>
          <a:xfrm>
            <a:off x="1295400" y="2590800"/>
            <a:ext cx="6950389"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Individualized Career Services including resume assistance, </a:t>
            </a:r>
            <a:r>
              <a:rPr lang="en-US" dirty="0">
                <a:solidFill>
                  <a:schemeClr val="tx2"/>
                </a:solidFill>
              </a:rPr>
              <a:t>i</a:t>
            </a:r>
            <a:r>
              <a:rPr lang="en-US" dirty="0" smtClean="0">
                <a:solidFill>
                  <a:schemeClr val="tx2"/>
                </a:solidFill>
              </a:rPr>
              <a:t>nterviewing skills, and job search support.</a:t>
            </a:r>
          </a:p>
          <a:p>
            <a:pPr marL="285750" indent="-285750">
              <a:buFont typeface="Arial" panose="020B0604020202020204" pitchFamily="34" charset="0"/>
              <a:buChar char="•"/>
            </a:pPr>
            <a:r>
              <a:rPr lang="en-US" dirty="0" smtClean="0">
                <a:solidFill>
                  <a:schemeClr val="tx2"/>
                </a:solidFill>
              </a:rPr>
              <a:t>Training Services-Occupational Skills Training and On the Job Training in in-demand Career Pathways.</a:t>
            </a:r>
          </a:p>
          <a:p>
            <a:pPr marL="285750" indent="-285750">
              <a:buFont typeface="Arial" panose="020B0604020202020204" pitchFamily="34" charset="0"/>
              <a:buChar char="•"/>
            </a:pPr>
            <a:r>
              <a:rPr lang="en-US" dirty="0" smtClean="0">
                <a:solidFill>
                  <a:schemeClr val="tx2"/>
                </a:solidFill>
              </a:rPr>
              <a:t>Supportive Services to assist with the cost of background checks, drug screens, and training materials.  In some cases support may be available for transportation and child care.  </a:t>
            </a:r>
          </a:p>
          <a:p>
            <a:pPr marL="285750" indent="-285750">
              <a:buFont typeface="Arial" panose="020B0604020202020204" pitchFamily="34" charset="0"/>
              <a:buChar cha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9694" y="1447800"/>
            <a:ext cx="6781800" cy="523220"/>
          </a:xfrm>
          <a:prstGeom prst="rect">
            <a:avLst/>
          </a:prstGeom>
          <a:noFill/>
        </p:spPr>
        <p:txBody>
          <a:bodyPr wrap="square" rtlCol="0">
            <a:spAutoFit/>
          </a:bodyPr>
          <a:lstStyle/>
          <a:p>
            <a:pPr algn="ctr"/>
            <a:r>
              <a:rPr lang="en-US" sz="2800" b="1" dirty="0" smtClean="0">
                <a:solidFill>
                  <a:schemeClr val="tx2"/>
                </a:solidFill>
              </a:rPr>
              <a:t>Career Services</a:t>
            </a:r>
          </a:p>
        </p:txBody>
      </p:sp>
      <p:sp>
        <p:nvSpPr>
          <p:cNvPr id="3" name="TextBox 2"/>
          <p:cNvSpPr txBox="1"/>
          <p:nvPr/>
        </p:nvSpPr>
        <p:spPr>
          <a:xfrm>
            <a:off x="1295399" y="2362200"/>
            <a:ext cx="6950389" cy="3693319"/>
          </a:xfrm>
          <a:prstGeom prst="rect">
            <a:avLst/>
          </a:prstGeom>
          <a:noFill/>
        </p:spPr>
        <p:txBody>
          <a:bodyPr wrap="square" rtlCol="0">
            <a:spAutoFit/>
          </a:bodyPr>
          <a:lstStyle/>
          <a:p>
            <a:r>
              <a:rPr lang="en-US" dirty="0" smtClean="0">
                <a:solidFill>
                  <a:schemeClr val="tx2"/>
                </a:solidFill>
              </a:rPr>
              <a:t>Basic Services Include</a:t>
            </a:r>
          </a:p>
          <a:p>
            <a:pPr marL="742950" lvl="1" indent="-285750">
              <a:buFont typeface="Arial" panose="020B0604020202020204" pitchFamily="34" charset="0"/>
              <a:buChar char="•"/>
            </a:pPr>
            <a:r>
              <a:rPr lang="en-US" dirty="0" smtClean="0">
                <a:solidFill>
                  <a:schemeClr val="tx2"/>
                </a:solidFill>
              </a:rPr>
              <a:t>Job Search Resources</a:t>
            </a:r>
          </a:p>
          <a:p>
            <a:pPr marL="742950" lvl="1" indent="-285750">
              <a:buFont typeface="Arial" panose="020B0604020202020204" pitchFamily="34" charset="0"/>
              <a:buChar char="•"/>
            </a:pPr>
            <a:r>
              <a:rPr lang="en-US" dirty="0" smtClean="0">
                <a:solidFill>
                  <a:schemeClr val="tx2"/>
                </a:solidFill>
              </a:rPr>
              <a:t>Job Fairs and Hiring Events</a:t>
            </a:r>
          </a:p>
          <a:p>
            <a:pPr marL="742950" lvl="1" indent="-285750">
              <a:buFont typeface="Arial" panose="020B0604020202020204" pitchFamily="34" charset="0"/>
              <a:buChar char="•"/>
            </a:pPr>
            <a:r>
              <a:rPr lang="en-US" dirty="0" smtClean="0">
                <a:solidFill>
                  <a:schemeClr val="tx2"/>
                </a:solidFill>
              </a:rPr>
              <a:t>Employability Skills Workshops</a:t>
            </a:r>
          </a:p>
          <a:p>
            <a:pPr marL="742950" lvl="1" indent="-285750">
              <a:buFont typeface="Arial" panose="020B0604020202020204" pitchFamily="34" charset="0"/>
              <a:buChar char="•"/>
            </a:pPr>
            <a:r>
              <a:rPr lang="en-US" dirty="0" smtClean="0">
                <a:solidFill>
                  <a:schemeClr val="tx2"/>
                </a:solidFill>
              </a:rPr>
              <a:t>Applicant Pre-Screening for Employers</a:t>
            </a:r>
          </a:p>
          <a:p>
            <a:r>
              <a:rPr lang="en-US" dirty="0" smtClean="0">
                <a:solidFill>
                  <a:schemeClr val="tx2"/>
                </a:solidFill>
              </a:rPr>
              <a:t>Individualized Services Include</a:t>
            </a:r>
          </a:p>
          <a:p>
            <a:pPr marL="742950" lvl="1" indent="-285750">
              <a:buFont typeface="Arial" panose="020B0604020202020204" pitchFamily="34" charset="0"/>
              <a:buChar char="•"/>
            </a:pPr>
            <a:r>
              <a:rPr lang="en-US" dirty="0" smtClean="0">
                <a:solidFill>
                  <a:schemeClr val="tx2"/>
                </a:solidFill>
              </a:rPr>
              <a:t>WIOA Enrollment</a:t>
            </a:r>
          </a:p>
          <a:p>
            <a:pPr marL="742950" lvl="1" indent="-285750">
              <a:buFont typeface="Arial" panose="020B0604020202020204" pitchFamily="34" charset="0"/>
              <a:buChar char="•"/>
            </a:pPr>
            <a:r>
              <a:rPr lang="en-US" dirty="0" smtClean="0">
                <a:solidFill>
                  <a:schemeClr val="tx2"/>
                </a:solidFill>
              </a:rPr>
              <a:t>Individual Employment Plan Development</a:t>
            </a:r>
          </a:p>
          <a:p>
            <a:pPr marL="742950" lvl="1" indent="-285750">
              <a:buFont typeface="Arial" panose="020B0604020202020204" pitchFamily="34" charset="0"/>
              <a:buChar char="•"/>
            </a:pPr>
            <a:r>
              <a:rPr lang="en-US" dirty="0" smtClean="0">
                <a:solidFill>
                  <a:schemeClr val="tx2"/>
                </a:solidFill>
              </a:rPr>
              <a:t>Career Assessments</a:t>
            </a:r>
          </a:p>
          <a:p>
            <a:pPr marL="742950" lvl="1" indent="-285750">
              <a:buFont typeface="Arial" panose="020B0604020202020204" pitchFamily="34" charset="0"/>
              <a:buChar char="•"/>
            </a:pPr>
            <a:r>
              <a:rPr lang="en-US" dirty="0" smtClean="0">
                <a:solidFill>
                  <a:schemeClr val="tx2"/>
                </a:solidFill>
              </a:rPr>
              <a:t>Case Management Services to assist with individual employability skills development.  </a:t>
            </a:r>
          </a:p>
          <a:p>
            <a:pPr marL="742950" lvl="1" indent="-285750">
              <a:buFont typeface="Arial" panose="020B0604020202020204" pitchFamily="34" charset="0"/>
              <a:buChar char="•"/>
            </a:pPr>
            <a:endParaRPr lang="en-US" dirty="0" smtClean="0">
              <a:solidFill>
                <a:schemeClr val="tx2"/>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77628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9694" y="1447800"/>
            <a:ext cx="6781800" cy="523220"/>
          </a:xfrm>
          <a:prstGeom prst="rect">
            <a:avLst/>
          </a:prstGeom>
          <a:noFill/>
        </p:spPr>
        <p:txBody>
          <a:bodyPr wrap="square" rtlCol="0">
            <a:spAutoFit/>
          </a:bodyPr>
          <a:lstStyle/>
          <a:p>
            <a:pPr algn="ctr"/>
            <a:r>
              <a:rPr lang="en-US" sz="2800" b="1" dirty="0" smtClean="0">
                <a:solidFill>
                  <a:schemeClr val="tx2"/>
                </a:solidFill>
              </a:rPr>
              <a:t>Training Services</a:t>
            </a:r>
          </a:p>
        </p:txBody>
      </p:sp>
      <p:sp>
        <p:nvSpPr>
          <p:cNvPr id="3" name="TextBox 2"/>
          <p:cNvSpPr txBox="1"/>
          <p:nvPr/>
        </p:nvSpPr>
        <p:spPr>
          <a:xfrm>
            <a:off x="838200" y="3276600"/>
            <a:ext cx="6950389" cy="2308324"/>
          </a:xfrm>
          <a:prstGeom prst="rect">
            <a:avLst/>
          </a:prstGeom>
          <a:noFill/>
        </p:spPr>
        <p:txBody>
          <a:bodyPr wrap="square" rtlCol="0">
            <a:spAutoFit/>
          </a:bodyPr>
          <a:lstStyle/>
          <a:p>
            <a:r>
              <a:rPr lang="en-US" dirty="0" smtClean="0">
                <a:solidFill>
                  <a:schemeClr val="tx2"/>
                </a:solidFill>
              </a:rPr>
              <a:t>Training Services Include</a:t>
            </a:r>
          </a:p>
          <a:p>
            <a:pPr marL="742950" lvl="1" indent="-285750">
              <a:buFont typeface="Arial" panose="020B0604020202020204" pitchFamily="34" charset="0"/>
              <a:buChar char="•"/>
            </a:pPr>
            <a:r>
              <a:rPr lang="en-US" dirty="0" smtClean="0">
                <a:solidFill>
                  <a:schemeClr val="tx2"/>
                </a:solidFill>
              </a:rPr>
              <a:t>Occupational Skills Training</a:t>
            </a:r>
          </a:p>
          <a:p>
            <a:pPr marL="742950" lvl="1" indent="-285750">
              <a:buFont typeface="Arial" panose="020B0604020202020204" pitchFamily="34" charset="0"/>
              <a:buChar char="•"/>
            </a:pPr>
            <a:r>
              <a:rPr lang="en-US" dirty="0" smtClean="0">
                <a:solidFill>
                  <a:schemeClr val="tx2"/>
                </a:solidFill>
              </a:rPr>
              <a:t>On the Job Training</a:t>
            </a:r>
          </a:p>
          <a:p>
            <a:pPr marL="742950" lvl="1" indent="-285750">
              <a:buFont typeface="Arial" panose="020B0604020202020204" pitchFamily="34" charset="0"/>
              <a:buChar char="•"/>
            </a:pPr>
            <a:r>
              <a:rPr lang="en-US" dirty="0" smtClean="0">
                <a:solidFill>
                  <a:schemeClr val="tx2"/>
                </a:solidFill>
              </a:rPr>
              <a:t>GED Preparation</a:t>
            </a:r>
          </a:p>
          <a:p>
            <a:pPr marL="742950" lvl="1" indent="-285750">
              <a:buFont typeface="Arial" panose="020B0604020202020204" pitchFamily="34" charset="0"/>
              <a:buChar char="•"/>
            </a:pPr>
            <a:endParaRPr lang="en-US" dirty="0">
              <a:solidFill>
                <a:schemeClr val="tx2"/>
              </a:solidFill>
            </a:endParaRPr>
          </a:p>
          <a:p>
            <a:pPr marL="742950" lvl="1" indent="-285750">
              <a:buFont typeface="Arial" panose="020B0604020202020204" pitchFamily="34" charset="0"/>
              <a:buChar char="•"/>
            </a:pPr>
            <a:endParaRPr lang="en-US" dirty="0" smtClean="0">
              <a:solidFill>
                <a:schemeClr val="tx2"/>
              </a:solidFill>
            </a:endParaRPr>
          </a:p>
          <a:p>
            <a:pPr marL="742950" lvl="1" indent="-285750">
              <a:buFont typeface="Arial" panose="020B0604020202020204" pitchFamily="34" charset="0"/>
              <a:buChar char="•"/>
            </a:pPr>
            <a:endParaRPr lang="en-US" dirty="0" smtClean="0">
              <a:solidFill>
                <a:schemeClr val="tx2"/>
              </a:solidFill>
            </a:endParaRPr>
          </a:p>
          <a:p>
            <a:pPr marL="285750" indent="-285750">
              <a:buFont typeface="Arial" panose="020B0604020202020204" pitchFamily="34" charset="0"/>
              <a:buChar char="•"/>
            </a:pPr>
            <a:endParaRPr lang="en-US" dirty="0"/>
          </a:p>
        </p:txBody>
      </p:sp>
      <p:pic>
        <p:nvPicPr>
          <p:cNvPr id="5" name="Picture 2" descr="Image result for welding stock 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76600"/>
            <a:ext cx="2924205" cy="194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593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3989" y="1507346"/>
            <a:ext cx="6781800" cy="1200329"/>
          </a:xfrm>
          <a:prstGeom prst="rect">
            <a:avLst/>
          </a:prstGeom>
          <a:noFill/>
        </p:spPr>
        <p:txBody>
          <a:bodyPr wrap="square" rtlCol="0">
            <a:spAutoFit/>
          </a:bodyPr>
          <a:lstStyle/>
          <a:p>
            <a:pPr algn="ctr"/>
            <a:r>
              <a:rPr lang="en-US" sz="3600" b="1" dirty="0" smtClean="0">
                <a:solidFill>
                  <a:schemeClr val="tx2"/>
                </a:solidFill>
              </a:rPr>
              <a:t>How do I become enrolled in the WIOA program?</a:t>
            </a:r>
          </a:p>
        </p:txBody>
      </p:sp>
      <p:sp>
        <p:nvSpPr>
          <p:cNvPr id="11" name="TextBox 10"/>
          <p:cNvSpPr txBox="1"/>
          <p:nvPr/>
        </p:nvSpPr>
        <p:spPr>
          <a:xfrm>
            <a:off x="2362200" y="3276600"/>
            <a:ext cx="4343400" cy="2308324"/>
          </a:xfrm>
          <a:prstGeom prst="rect">
            <a:avLst/>
          </a:prstGeom>
          <a:noFill/>
        </p:spPr>
        <p:txBody>
          <a:bodyPr wrap="square" rtlCol="0">
            <a:spAutoFit/>
          </a:bodyPr>
          <a:lstStyle/>
          <a:p>
            <a:pPr lvl="0">
              <a:buClr>
                <a:srgbClr val="92D050"/>
              </a:buClr>
            </a:pPr>
            <a:r>
              <a:rPr lang="en-US" dirty="0" smtClean="0">
                <a:solidFill>
                  <a:schemeClr val="tx2"/>
                </a:solidFill>
              </a:rPr>
              <a:t>You must call your nearest SC Works center and make an eligibility appointment.  A determination of eligibility is required by law and generally takes approximately one hour to complete.  Once determined eligible, you may be enrolled in the WIOA program and received Individualized Career and Training Services.  </a:t>
            </a:r>
          </a:p>
        </p:txBody>
      </p:sp>
    </p:spTree>
    <p:extLst>
      <p:ext uri="{BB962C8B-B14F-4D97-AF65-F5344CB8AC3E}">
        <p14:creationId xmlns:p14="http://schemas.microsoft.com/office/powerpoint/2010/main" val="772420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Welcome to the SC Works Orientation. Effective August of 2011, the SC Department of Employment and Workforce launched “SC Works” as the new brand of the </a:t>
            </a:r>
            <a:r>
              <a:rPr lang="en-US" dirty="0" err="1"/>
              <a:t>OneStop</a:t>
            </a:r>
            <a:r>
              <a:rPr lang="en-US" dirty="0"/>
              <a:t> System. The brand places emphasis on the purpose of the system….Bringing employers and job seekers together</a:t>
            </a:r>
            <a:r>
              <a:rPr lang="en-US" dirty="0" smtClean="0"/>
              <a:t>!  </a:t>
            </a:r>
            <a:r>
              <a:rPr lang="en-US" dirty="0"/>
              <a:t>We are the connector. </a:t>
            </a:r>
          </a:p>
        </p:txBody>
      </p:sp>
    </p:spTree>
    <p:extLst>
      <p:ext uri="{BB962C8B-B14F-4D97-AF65-F5344CB8AC3E}">
        <p14:creationId xmlns:p14="http://schemas.microsoft.com/office/powerpoint/2010/main" val="66115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algn="ctr"/>
            <a:r>
              <a:rPr lang="en-US" dirty="0" smtClean="0"/>
              <a:t>OBJECTIVES</a:t>
            </a:r>
          </a:p>
          <a:p>
            <a:r>
              <a:rPr lang="en-US" dirty="0" smtClean="0"/>
              <a:t>What is SC Works</a:t>
            </a:r>
          </a:p>
          <a:p>
            <a:r>
              <a:rPr lang="en-US" dirty="0" smtClean="0"/>
              <a:t>Services Available</a:t>
            </a:r>
          </a:p>
          <a:p>
            <a:r>
              <a:rPr lang="en-US" dirty="0" smtClean="0"/>
              <a:t>What is WIOA</a:t>
            </a:r>
          </a:p>
          <a:p>
            <a:r>
              <a:rPr lang="en-US" dirty="0" smtClean="0"/>
              <a:t>Next Steps</a:t>
            </a:r>
          </a:p>
          <a:p>
            <a:endParaRPr lang="en-US" dirty="0"/>
          </a:p>
          <a:p>
            <a:pPr marL="0" indent="0">
              <a:buNone/>
            </a:pPr>
            <a:r>
              <a:rPr lang="en-US" dirty="0"/>
              <a:t>Our objectives today are to provide you with an overview of the SC Works System, make you aware of the services we can provide to you, and get you thinking about your next steps towards finding employment. </a:t>
            </a:r>
          </a:p>
        </p:txBody>
      </p:sp>
    </p:spTree>
    <p:extLst>
      <p:ext uri="{BB962C8B-B14F-4D97-AF65-F5344CB8AC3E}">
        <p14:creationId xmlns:p14="http://schemas.microsoft.com/office/powerpoint/2010/main" val="3757676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492984"/>
            <a:ext cx="5486400" cy="523220"/>
          </a:xfrm>
          <a:prstGeom prst="rect">
            <a:avLst/>
          </a:prstGeom>
          <a:noFill/>
        </p:spPr>
        <p:txBody>
          <a:bodyPr wrap="square" rtlCol="0">
            <a:spAutoFit/>
          </a:bodyPr>
          <a:lstStyle/>
          <a:p>
            <a:pPr algn="ctr"/>
            <a:r>
              <a:rPr lang="en-US" sz="2800" b="1" dirty="0" smtClean="0">
                <a:solidFill>
                  <a:schemeClr val="tx2"/>
                </a:solidFill>
              </a:rPr>
              <a:t>What is SC Works?</a:t>
            </a:r>
          </a:p>
        </p:txBody>
      </p:sp>
      <p:sp>
        <p:nvSpPr>
          <p:cNvPr id="2" name="Rectangle 1"/>
          <p:cNvSpPr/>
          <p:nvPr/>
        </p:nvSpPr>
        <p:spPr>
          <a:xfrm>
            <a:off x="1211827" y="2514600"/>
            <a:ext cx="6553200" cy="2585323"/>
          </a:xfrm>
          <a:prstGeom prst="rect">
            <a:avLst/>
          </a:prstGeom>
        </p:spPr>
        <p:txBody>
          <a:bodyPr wrap="square">
            <a:spAutoFit/>
          </a:bodyPr>
          <a:lstStyle/>
          <a:p>
            <a:r>
              <a:rPr lang="en-US" dirty="0" smtClean="0">
                <a:solidFill>
                  <a:schemeClr val="tx2"/>
                </a:solidFill>
              </a:rPr>
              <a:t>SC Works is a system of partner agencies with the shared mission of assisting job seekers in obtaining self-sufficient employment in Berkeley, Charleston, and Dorchester Counties.  </a:t>
            </a:r>
          </a:p>
          <a:p>
            <a:r>
              <a:rPr lang="en-US" b="1" dirty="0" smtClean="0">
                <a:solidFill>
                  <a:schemeClr val="tx2"/>
                </a:solidFill>
              </a:rPr>
              <a:t>SC Works Partners include: (Not an Exhausted List) </a:t>
            </a:r>
          </a:p>
          <a:p>
            <a:pPr marL="285750" indent="-285750">
              <a:buFont typeface="Wingdings" panose="05000000000000000000" pitchFamily="2" charset="2"/>
              <a:buChar char="Ø"/>
            </a:pPr>
            <a:r>
              <a:rPr lang="en-US" dirty="0" smtClean="0">
                <a:solidFill>
                  <a:schemeClr val="tx2"/>
                </a:solidFill>
              </a:rPr>
              <a:t>South Carolina Department of Employment and Workforce (SC DEW),  </a:t>
            </a:r>
          </a:p>
          <a:p>
            <a:pPr marL="285750" indent="-285750">
              <a:buFont typeface="Wingdings" panose="05000000000000000000" pitchFamily="2" charset="2"/>
              <a:buChar char="Ø"/>
            </a:pPr>
            <a:r>
              <a:rPr lang="en-US" dirty="0" smtClean="0">
                <a:solidFill>
                  <a:schemeClr val="tx2"/>
                </a:solidFill>
              </a:rPr>
              <a:t>Adult Education </a:t>
            </a:r>
          </a:p>
          <a:p>
            <a:pPr marL="285750" indent="-285750">
              <a:buFont typeface="Wingdings" panose="05000000000000000000" pitchFamily="2" charset="2"/>
              <a:buChar char="Ø"/>
            </a:pPr>
            <a:r>
              <a:rPr lang="en-US" dirty="0" smtClean="0">
                <a:solidFill>
                  <a:schemeClr val="tx2"/>
                </a:solidFill>
              </a:rPr>
              <a:t>WIOA Program Services (Adult, Dislocated Workers and Youth)</a:t>
            </a:r>
          </a:p>
          <a:p>
            <a:pPr marL="285750" indent="-285750">
              <a:buFont typeface="Wingdings" panose="05000000000000000000" pitchFamily="2" charset="2"/>
              <a:buChar char="Ø"/>
            </a:pPr>
            <a:r>
              <a:rPr lang="en-US" dirty="0" smtClean="0">
                <a:solidFill>
                  <a:schemeClr val="tx2"/>
                </a:solidFill>
              </a:rPr>
              <a:t>Military Community Connects (MCC)</a:t>
            </a:r>
            <a:endParaRPr lang="en-US" dirty="0">
              <a:solidFill>
                <a:schemeClr val="tx2"/>
              </a:solidFill>
            </a:endParaRPr>
          </a:p>
        </p:txBody>
      </p:sp>
      <p:pic>
        <p:nvPicPr>
          <p:cNvPr id="7" name="Picture 6"/>
          <p:cNvPicPr>
            <a:picLocks noChangeAspect="1"/>
          </p:cNvPicPr>
          <p:nvPr/>
        </p:nvPicPr>
        <p:blipFill>
          <a:blip r:embed="rId3"/>
          <a:stretch>
            <a:fillRect/>
          </a:stretch>
        </p:blipFill>
        <p:spPr>
          <a:xfrm>
            <a:off x="381000" y="5410200"/>
            <a:ext cx="830254" cy="763251"/>
          </a:xfrm>
          <a:prstGeom prst="rect">
            <a:avLst/>
          </a:prstGeom>
        </p:spPr>
      </p:pic>
      <p:pic>
        <p:nvPicPr>
          <p:cNvPr id="8" name="Picture 4" descr="telamon-logo.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0997" y="6052426"/>
            <a:ext cx="2057400" cy="24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VR Logo with name and tagline_green lett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5673279"/>
            <a:ext cx="1474788" cy="50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ijit__Templated_5" descr="https://gallery.mailchimp.com/0c8f35b3649490155946d56a7/images/3768d846-648e-4069-adb0-a00b60ea2e2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6356" y="5616238"/>
            <a:ext cx="903441"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stretch>
            <a:fillRect/>
          </a:stretch>
        </p:blipFill>
        <p:spPr>
          <a:xfrm>
            <a:off x="4187719" y="5511291"/>
            <a:ext cx="768562" cy="767106"/>
          </a:xfrm>
          <a:prstGeom prst="rect">
            <a:avLst/>
          </a:prstGeom>
        </p:spPr>
      </p:pic>
      <p:pic>
        <p:nvPicPr>
          <p:cNvPr id="12" name="Picture 11" descr="528px-US-JobCorps-Logo_svg.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3318" y="5581258"/>
            <a:ext cx="60199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 descr="http://www.degreedriven.com/images/logo/HMWX3UWG4X.jpg"/>
          <p:cNvPicPr>
            <a:picLocks noChangeAspect="1" noChangeArrowheads="1"/>
          </p:cNvPicPr>
          <p:nvPr/>
        </p:nvPicPr>
        <p:blipFill>
          <a:blip r:embed="rId9"/>
          <a:srcRect/>
          <a:stretch>
            <a:fillRect/>
          </a:stretch>
        </p:blipFill>
        <p:spPr bwMode="auto">
          <a:xfrm>
            <a:off x="6030997" y="5418766"/>
            <a:ext cx="1817603" cy="509025"/>
          </a:xfrm>
          <a:prstGeom prst="rect">
            <a:avLst/>
          </a:prstGeom>
          <a:noFill/>
          <a:ln w="9525">
            <a:noFill/>
            <a:miter lim="800000"/>
            <a:headEnd/>
            <a:tailEnd/>
          </a:ln>
          <a:effectLst>
            <a:outerShdw blurRad="50800" dist="38100" algn="l" rotWithShape="0">
              <a:prstClr val="black">
                <a:alpha val="40000"/>
              </a:prstClr>
            </a:outerShdw>
          </a:effectLst>
        </p:spPr>
      </p:pic>
      <p:pic>
        <p:nvPicPr>
          <p:cNvPr id="1026" name="Picture 2" descr="dss-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84284" y="5341162"/>
            <a:ext cx="711264" cy="711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0" fill="hold"/>
                                        <p:tgtEl>
                                          <p:spTgt spid="12"/>
                                        </p:tgtEl>
                                        <p:attrNameLst>
                                          <p:attrName>ppt_w</p:attrName>
                                        </p:attrNameLst>
                                      </p:cBhvr>
                                      <p:tavLst>
                                        <p:tav tm="0" fmla="#ppt_w*sin(2.5*pi*$)">
                                          <p:val>
                                            <p:fltVal val="0"/>
                                          </p:val>
                                        </p:tav>
                                        <p:tav tm="100000">
                                          <p:val>
                                            <p:fltVal val="1"/>
                                          </p:val>
                                        </p:tav>
                                      </p:tavLst>
                                    </p:anim>
                                    <p:anim calcmode="lin" valueType="num">
                                      <p:cBhvr>
                                        <p:cTn id="8" dur="5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pPr marL="0" indent="0">
              <a:buNone/>
            </a:pPr>
            <a:r>
              <a:rPr lang="en-US" dirty="0" smtClean="0">
                <a:solidFill>
                  <a:schemeClr val="tx2"/>
                </a:solidFill>
              </a:rPr>
              <a:t>Partner List Continued:</a:t>
            </a:r>
          </a:p>
          <a:p>
            <a:pPr>
              <a:buFont typeface="Wingdings" panose="05000000000000000000" pitchFamily="2" charset="2"/>
              <a:buChar char="Ø"/>
            </a:pPr>
            <a:r>
              <a:rPr lang="en-US" dirty="0" smtClean="0">
                <a:solidFill>
                  <a:schemeClr val="tx2"/>
                </a:solidFill>
              </a:rPr>
              <a:t>South Carolina Vocational Rehabilitation (VR),</a:t>
            </a:r>
          </a:p>
          <a:p>
            <a:pPr>
              <a:buFont typeface="Wingdings" panose="05000000000000000000" pitchFamily="2" charset="2"/>
              <a:buChar char="Ø"/>
            </a:pPr>
            <a:r>
              <a:rPr lang="en-US" dirty="0" smtClean="0">
                <a:solidFill>
                  <a:schemeClr val="tx2"/>
                </a:solidFill>
              </a:rPr>
              <a:t>South </a:t>
            </a:r>
            <a:r>
              <a:rPr lang="en-US" dirty="0">
                <a:solidFill>
                  <a:schemeClr val="tx2"/>
                </a:solidFill>
              </a:rPr>
              <a:t>Carolina Commission for the </a:t>
            </a:r>
            <a:r>
              <a:rPr lang="en-US" dirty="0" smtClean="0">
                <a:solidFill>
                  <a:schemeClr val="tx2"/>
                </a:solidFill>
              </a:rPr>
              <a:t>Blind </a:t>
            </a:r>
          </a:p>
          <a:p>
            <a:pPr>
              <a:buFont typeface="Wingdings" panose="05000000000000000000" pitchFamily="2" charset="2"/>
              <a:buChar char="Ø"/>
            </a:pPr>
            <a:r>
              <a:rPr lang="en-US" dirty="0" smtClean="0">
                <a:solidFill>
                  <a:schemeClr val="tx2"/>
                </a:solidFill>
              </a:rPr>
              <a:t>Department </a:t>
            </a:r>
            <a:r>
              <a:rPr lang="en-US" dirty="0">
                <a:solidFill>
                  <a:schemeClr val="tx2"/>
                </a:solidFill>
              </a:rPr>
              <a:t>of Social Services (</a:t>
            </a:r>
            <a:r>
              <a:rPr lang="en-US" dirty="0" smtClean="0">
                <a:solidFill>
                  <a:schemeClr val="tx2"/>
                </a:solidFill>
              </a:rPr>
              <a:t>DSS)</a:t>
            </a:r>
          </a:p>
          <a:p>
            <a:pPr>
              <a:buFont typeface="Wingdings" panose="05000000000000000000" pitchFamily="2" charset="2"/>
              <a:buChar char="Ø"/>
            </a:pPr>
            <a:r>
              <a:rPr lang="en-US" dirty="0" smtClean="0">
                <a:solidFill>
                  <a:schemeClr val="tx2"/>
                </a:solidFill>
              </a:rPr>
              <a:t>Telamon</a:t>
            </a:r>
          </a:p>
          <a:p>
            <a:pPr>
              <a:buFont typeface="Wingdings" panose="05000000000000000000" pitchFamily="2" charset="2"/>
              <a:buChar char="Ø"/>
            </a:pPr>
            <a:r>
              <a:rPr lang="en-US" dirty="0" smtClean="0">
                <a:solidFill>
                  <a:schemeClr val="tx2"/>
                </a:solidFill>
              </a:rPr>
              <a:t>Trident </a:t>
            </a:r>
            <a:r>
              <a:rPr lang="en-US" dirty="0">
                <a:solidFill>
                  <a:schemeClr val="tx2"/>
                </a:solidFill>
              </a:rPr>
              <a:t>Technical </a:t>
            </a:r>
            <a:r>
              <a:rPr lang="en-US" dirty="0" smtClean="0">
                <a:solidFill>
                  <a:schemeClr val="tx2"/>
                </a:solidFill>
              </a:rPr>
              <a:t>College</a:t>
            </a:r>
          </a:p>
          <a:p>
            <a:pPr>
              <a:buFont typeface="Wingdings" panose="05000000000000000000" pitchFamily="2" charset="2"/>
              <a:buChar char="Ø"/>
            </a:pPr>
            <a:r>
              <a:rPr lang="en-US" dirty="0" smtClean="0">
                <a:solidFill>
                  <a:schemeClr val="tx2"/>
                </a:solidFill>
              </a:rPr>
              <a:t> </a:t>
            </a:r>
            <a:r>
              <a:rPr lang="en-US" dirty="0">
                <a:solidFill>
                  <a:schemeClr val="tx2"/>
                </a:solidFill>
              </a:rPr>
              <a:t>Palmetto Community Action Partnership (PCAP</a:t>
            </a:r>
            <a:r>
              <a:rPr lang="en-US" dirty="0" smtClean="0">
                <a:solidFill>
                  <a:schemeClr val="tx2"/>
                </a:solidFill>
              </a:rPr>
              <a:t>)</a:t>
            </a:r>
          </a:p>
          <a:p>
            <a:pPr>
              <a:buFont typeface="Wingdings" panose="05000000000000000000" pitchFamily="2" charset="2"/>
              <a:buChar char="Ø"/>
            </a:pPr>
            <a:r>
              <a:rPr lang="en-US" dirty="0" smtClean="0">
                <a:solidFill>
                  <a:schemeClr val="tx2"/>
                </a:solidFill>
              </a:rPr>
              <a:t>Palmetto Goodwill Senior Community Service Program (SCSEP)</a:t>
            </a:r>
          </a:p>
          <a:p>
            <a:pPr marL="0" indent="0">
              <a:buNone/>
            </a:pPr>
            <a:endParaRPr lang="en-US" dirty="0">
              <a:solidFill>
                <a:schemeClr val="tx2"/>
              </a:solidFill>
            </a:endParaRPr>
          </a:p>
          <a:p>
            <a:pPr marL="0" indent="0">
              <a:buNone/>
            </a:pPr>
            <a:r>
              <a:rPr lang="en-US" dirty="0" smtClean="0">
                <a:solidFill>
                  <a:schemeClr val="tx2"/>
                </a:solidFill>
              </a:rPr>
              <a:t>All </a:t>
            </a:r>
            <a:r>
              <a:rPr lang="en-US" dirty="0">
                <a:solidFill>
                  <a:schemeClr val="tx2"/>
                </a:solidFill>
              </a:rPr>
              <a:t>SC Works partners area available by referral to SC Works customers.  </a:t>
            </a:r>
          </a:p>
          <a:p>
            <a:endParaRPr lang="en-US" dirty="0"/>
          </a:p>
        </p:txBody>
      </p:sp>
    </p:spTree>
    <p:extLst>
      <p:ext uri="{BB962C8B-B14F-4D97-AF65-F5344CB8AC3E}">
        <p14:creationId xmlns:p14="http://schemas.microsoft.com/office/powerpoint/2010/main" val="357821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492984"/>
            <a:ext cx="5486400" cy="954107"/>
          </a:xfrm>
          <a:prstGeom prst="rect">
            <a:avLst/>
          </a:prstGeom>
          <a:noFill/>
        </p:spPr>
        <p:txBody>
          <a:bodyPr wrap="square" rtlCol="0">
            <a:spAutoFit/>
          </a:bodyPr>
          <a:lstStyle/>
          <a:p>
            <a:pPr algn="ctr"/>
            <a:r>
              <a:rPr lang="en-US" sz="2800" b="1" dirty="0" smtClean="0">
                <a:solidFill>
                  <a:schemeClr val="tx2"/>
                </a:solidFill>
              </a:rPr>
              <a:t>What services are available at the SC Works Center?</a:t>
            </a:r>
          </a:p>
        </p:txBody>
      </p:sp>
      <p:sp>
        <p:nvSpPr>
          <p:cNvPr id="2" name="Rectangle 1"/>
          <p:cNvSpPr/>
          <p:nvPr/>
        </p:nvSpPr>
        <p:spPr>
          <a:xfrm>
            <a:off x="990600" y="2475551"/>
            <a:ext cx="7315200" cy="4247317"/>
          </a:xfrm>
          <a:prstGeom prst="rect">
            <a:avLst/>
          </a:prstGeom>
        </p:spPr>
        <p:txBody>
          <a:bodyPr wrap="square">
            <a:spAutoFit/>
          </a:bodyPr>
          <a:lstStyle/>
          <a:p>
            <a:r>
              <a:rPr lang="en-US" b="1" dirty="0" smtClean="0">
                <a:solidFill>
                  <a:schemeClr val="tx2"/>
                </a:solidFill>
              </a:rPr>
              <a:t>SC Works partner agencies can assist customers with finding new employment through career services such as:</a:t>
            </a:r>
          </a:p>
          <a:p>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Job Search Assistance</a:t>
            </a:r>
          </a:p>
          <a:p>
            <a:pPr marL="285750" indent="-285750">
              <a:buFont typeface="Arial" panose="020B0604020202020204" pitchFamily="34" charset="0"/>
              <a:buChar char="•"/>
            </a:pPr>
            <a:r>
              <a:rPr lang="en-US" dirty="0" smtClean="0">
                <a:solidFill>
                  <a:schemeClr val="tx2"/>
                </a:solidFill>
              </a:rPr>
              <a:t>Resume Preparation Guidance</a:t>
            </a:r>
          </a:p>
          <a:p>
            <a:pPr marL="285750" indent="-285750">
              <a:buFont typeface="Arial" panose="020B0604020202020204" pitchFamily="34" charset="0"/>
              <a:buChar char="•"/>
            </a:pPr>
            <a:r>
              <a:rPr lang="en-US" dirty="0" smtClean="0">
                <a:solidFill>
                  <a:schemeClr val="tx2"/>
                </a:solidFill>
              </a:rPr>
              <a:t>Interviewing Practice</a:t>
            </a:r>
          </a:p>
          <a:p>
            <a:pPr marL="285750" indent="-285750">
              <a:buFont typeface="Arial" panose="020B0604020202020204" pitchFamily="34" charset="0"/>
              <a:buChar char="•"/>
            </a:pPr>
            <a:r>
              <a:rPr lang="en-US" dirty="0" smtClean="0">
                <a:solidFill>
                  <a:schemeClr val="tx2"/>
                </a:solidFill>
              </a:rPr>
              <a:t>Career Exploration</a:t>
            </a:r>
          </a:p>
          <a:p>
            <a:pPr marL="285750" indent="-285750">
              <a:buFont typeface="Arial" panose="020B0604020202020204" pitchFamily="34" charset="0"/>
              <a:buChar char="•"/>
            </a:pPr>
            <a:r>
              <a:rPr lang="en-US" dirty="0" smtClean="0">
                <a:solidFill>
                  <a:schemeClr val="tx2"/>
                </a:solidFill>
              </a:rPr>
              <a:t>Basic Skills Remediation</a:t>
            </a:r>
          </a:p>
          <a:p>
            <a:pPr marL="285750" indent="-285750">
              <a:buFont typeface="Arial" panose="020B0604020202020204" pitchFamily="34" charset="0"/>
              <a:buChar char="•"/>
            </a:pPr>
            <a:r>
              <a:rPr lang="en-US" dirty="0" smtClean="0">
                <a:solidFill>
                  <a:schemeClr val="tx2"/>
                </a:solidFill>
              </a:rPr>
              <a:t>GED Instruction</a:t>
            </a:r>
          </a:p>
          <a:p>
            <a:pPr marL="285750" indent="-285750">
              <a:buFont typeface="Arial" panose="020B0604020202020204" pitchFamily="34" charset="0"/>
              <a:buChar char="•"/>
            </a:pPr>
            <a:r>
              <a:rPr lang="en-US" dirty="0" err="1" smtClean="0">
                <a:solidFill>
                  <a:schemeClr val="tx2"/>
                </a:solidFill>
              </a:rPr>
              <a:t>WorkKeys</a:t>
            </a:r>
            <a:r>
              <a:rPr lang="en-US" dirty="0" smtClean="0">
                <a:solidFill>
                  <a:schemeClr val="tx2"/>
                </a:solidFill>
              </a:rPr>
              <a:t> and WIN Preparation and Testing</a:t>
            </a:r>
          </a:p>
          <a:p>
            <a:pPr marL="285750" indent="-285750">
              <a:buFont typeface="Arial" panose="020B0604020202020204" pitchFamily="34" charset="0"/>
              <a:buChar char="•"/>
            </a:pPr>
            <a:r>
              <a:rPr lang="en-US" dirty="0" smtClean="0">
                <a:solidFill>
                  <a:schemeClr val="tx2"/>
                </a:solidFill>
              </a:rPr>
              <a:t>Typing Tests</a:t>
            </a:r>
          </a:p>
          <a:p>
            <a:pPr marL="285750" indent="-285750">
              <a:buFont typeface="Arial" panose="020B0604020202020204" pitchFamily="34" charset="0"/>
              <a:buChar char="•"/>
            </a:pPr>
            <a:r>
              <a:rPr lang="en-US" dirty="0" smtClean="0">
                <a:solidFill>
                  <a:schemeClr val="tx2"/>
                </a:solidFill>
              </a:rPr>
              <a:t>Access to Job Fairs and Hiring Events</a:t>
            </a:r>
          </a:p>
          <a:p>
            <a:pPr marL="285750" indent="-285750">
              <a:buFont typeface="Arial" panose="020B0604020202020204" pitchFamily="34" charset="0"/>
              <a:buChar char="•"/>
            </a:pPr>
            <a:endParaRPr lang="en-US" dirty="0" smtClean="0">
              <a:solidFill>
                <a:schemeClr val="tx2"/>
              </a:solidFill>
            </a:endParaRPr>
          </a:p>
          <a:p>
            <a:pPr marL="285750" indent="-285750">
              <a:buFont typeface="Arial" panose="020B0604020202020204" pitchFamily="34" charset="0"/>
              <a:buChar char="•"/>
            </a:pPr>
            <a:endParaRPr lang="en-US" dirty="0" smtClean="0">
              <a:solidFill>
                <a:schemeClr val="tx2"/>
              </a:solidFill>
            </a:endParaRPr>
          </a:p>
          <a:p>
            <a:endParaRPr lang="en-US" dirty="0">
              <a:solidFill>
                <a:schemeClr val="tx2"/>
              </a:solidFill>
            </a:endParaRPr>
          </a:p>
        </p:txBody>
      </p:sp>
      <p:pic>
        <p:nvPicPr>
          <p:cNvPr id="5" name="Picture 6"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733800"/>
            <a:ext cx="2699682" cy="180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621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0100" y="1307802"/>
            <a:ext cx="6324600" cy="769441"/>
          </a:xfrm>
          <a:prstGeom prst="rect">
            <a:avLst/>
          </a:prstGeom>
          <a:noFill/>
        </p:spPr>
        <p:txBody>
          <a:bodyPr wrap="square" rtlCol="0">
            <a:spAutoFit/>
          </a:bodyPr>
          <a:lstStyle/>
          <a:p>
            <a:r>
              <a:rPr lang="en-US" sz="4400" dirty="0" smtClean="0">
                <a:solidFill>
                  <a:schemeClr val="tx2"/>
                </a:solidFill>
              </a:rPr>
              <a:t>Locations</a:t>
            </a:r>
            <a:endParaRPr lang="en-US" dirty="0">
              <a:solidFill>
                <a:schemeClr val="tx2"/>
              </a:solidFill>
            </a:endParaRPr>
          </a:p>
        </p:txBody>
      </p:sp>
      <p:sp>
        <p:nvSpPr>
          <p:cNvPr id="6" name="Rectangle 5"/>
          <p:cNvSpPr/>
          <p:nvPr/>
        </p:nvSpPr>
        <p:spPr>
          <a:xfrm>
            <a:off x="3962400" y="1307802"/>
            <a:ext cx="4572000" cy="923330"/>
          </a:xfrm>
          <a:prstGeom prst="rect">
            <a:avLst/>
          </a:prstGeom>
        </p:spPr>
        <p:txBody>
          <a:bodyPr>
            <a:spAutoFit/>
          </a:bodyPr>
          <a:lstStyle/>
          <a:p>
            <a:r>
              <a:rPr lang="en-US" dirty="0">
                <a:solidFill>
                  <a:schemeClr val="tx2"/>
                </a:solidFill>
              </a:rPr>
              <a:t>As part of the South Carolina Works system we offer a full array of re-employment services at each of our centers listed below:</a:t>
            </a:r>
          </a:p>
        </p:txBody>
      </p:sp>
      <p:sp>
        <p:nvSpPr>
          <p:cNvPr id="9" name="TextBox 8"/>
          <p:cNvSpPr txBox="1"/>
          <p:nvPr/>
        </p:nvSpPr>
        <p:spPr bwMode="auto">
          <a:xfrm>
            <a:off x="533400" y="2752271"/>
            <a:ext cx="2415408" cy="1384994"/>
          </a:xfrm>
          <a:prstGeom prst="rect">
            <a:avLst/>
          </a:prstGeom>
          <a:noFill/>
          <a:ln w="15875" cmpd="dbl">
            <a:noFill/>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tx2"/>
                </a:solidFill>
                <a:effectLst/>
                <a:uLnTx/>
                <a:uFillTx/>
                <a:cs typeface="Arial" panose="020B0604020202020204" pitchFamily="34" charset="0"/>
              </a:rPr>
              <a:t>SC Works Berkeley</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tx2"/>
                </a:solidFill>
                <a:effectLst/>
                <a:uLnTx/>
                <a:uFillTx/>
                <a:cs typeface="Arial" panose="020B0604020202020204" pitchFamily="34" charset="0"/>
              </a:rPr>
              <a:t>305 </a:t>
            </a:r>
            <a:r>
              <a:rPr kumimoji="0" lang="en-US" sz="1400" b="0" i="0" u="none" strike="noStrike" kern="0" cap="none" spc="0" normalizeH="0" baseline="0" noProof="0" dirty="0" err="1">
                <a:ln>
                  <a:noFill/>
                </a:ln>
                <a:solidFill>
                  <a:schemeClr val="tx2"/>
                </a:solidFill>
                <a:effectLst/>
                <a:uLnTx/>
                <a:uFillTx/>
                <a:cs typeface="Arial" panose="020B0604020202020204" pitchFamily="34" charset="0"/>
              </a:rPr>
              <a:t>Heatley</a:t>
            </a:r>
            <a:r>
              <a:rPr kumimoji="0" lang="en-US" sz="1400" b="0" i="0" u="none" strike="noStrike" kern="0" cap="none" spc="0" normalizeH="0" baseline="0" noProof="0" dirty="0">
                <a:ln>
                  <a:noFill/>
                </a:ln>
                <a:solidFill>
                  <a:schemeClr val="tx2"/>
                </a:solidFill>
                <a:effectLst/>
                <a:uLnTx/>
                <a:uFillTx/>
                <a:cs typeface="Arial" panose="020B0604020202020204" pitchFamily="34" charset="0"/>
              </a:rPr>
              <a:t> Street</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tx2"/>
                </a:solidFill>
                <a:effectLst/>
                <a:uLnTx/>
                <a:uFillTx/>
                <a:cs typeface="Arial" panose="020B0604020202020204" pitchFamily="34" charset="0"/>
              </a:rPr>
              <a:t>Moncks Corner, SC </a:t>
            </a:r>
            <a:r>
              <a:rPr kumimoji="0" lang="en-US" sz="1400" b="0" i="0" u="none" strike="noStrike" kern="0" cap="none" spc="0" normalizeH="0" baseline="0" noProof="0" dirty="0" smtClean="0">
                <a:ln>
                  <a:noFill/>
                </a:ln>
                <a:solidFill>
                  <a:schemeClr val="tx2"/>
                </a:solidFill>
                <a:effectLst/>
                <a:uLnTx/>
                <a:uFillTx/>
                <a:cs typeface="Arial" panose="020B0604020202020204" pitchFamily="34" charset="0"/>
              </a:rPr>
              <a:t>29461</a:t>
            </a:r>
            <a:endParaRPr kumimoji="0" lang="en-US" sz="1400" b="0" i="0" u="none" strike="noStrike" kern="0" cap="none" spc="0" normalizeH="0" baseline="0" noProof="0" dirty="0">
              <a:ln>
                <a:noFill/>
              </a:ln>
              <a:solidFill>
                <a:schemeClr val="tx2"/>
              </a:solidFill>
              <a:effectLst/>
              <a:uLnTx/>
              <a:uFillTx/>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tx2"/>
                </a:solidFill>
                <a:effectLst/>
                <a:uLnTx/>
                <a:uFillTx/>
                <a:cs typeface="Arial" panose="020B0604020202020204" pitchFamily="34" charset="0"/>
              </a:rPr>
              <a:t>(843) 761-4400         TTY: </a:t>
            </a:r>
            <a:r>
              <a:rPr kumimoji="0" lang="en-US" sz="1400" b="0" i="0" u="none" strike="noStrike" kern="0" cap="none" spc="0" normalizeH="0" baseline="0" noProof="0" dirty="0" smtClean="0">
                <a:ln>
                  <a:noFill/>
                </a:ln>
                <a:solidFill>
                  <a:schemeClr val="tx2"/>
                </a:solidFill>
                <a:effectLst/>
                <a:uLnTx/>
                <a:uFillTx/>
                <a:cs typeface="Arial" panose="020B0604020202020204" pitchFamily="34" charset="0"/>
              </a:rPr>
              <a:t>711</a:t>
            </a:r>
          </a:p>
          <a:p>
            <a:pPr marL="0" marR="0" lvl="0" indent="0" defTabSz="914400" eaLnBrk="1" fontAlgn="base" latinLnBrk="0" hangingPunct="1">
              <a:lnSpc>
                <a:spcPct val="100000"/>
              </a:lnSpc>
              <a:spcBef>
                <a:spcPct val="0"/>
              </a:spcBef>
              <a:spcAft>
                <a:spcPct val="0"/>
              </a:spcAft>
              <a:buClrTx/>
              <a:buSzTx/>
              <a:buFontTx/>
              <a:buNone/>
              <a:tabLst/>
              <a:defRPr/>
            </a:pPr>
            <a:r>
              <a:rPr lang="en-US" sz="1400" kern="0" dirty="0" smtClean="0">
                <a:solidFill>
                  <a:schemeClr val="tx2"/>
                </a:solidFill>
                <a:cs typeface="Arial" panose="020B0604020202020204" pitchFamily="34" charset="0"/>
              </a:rPr>
              <a:t>Office Hours:  Monday-Friday 8:30am-5:30pm</a:t>
            </a:r>
            <a:endParaRPr kumimoji="0" lang="en-US" sz="1400" b="0" i="0" u="none" strike="noStrike" kern="0" cap="none" spc="0" normalizeH="0" baseline="0" noProof="0" dirty="0">
              <a:ln>
                <a:noFill/>
              </a:ln>
              <a:solidFill>
                <a:schemeClr val="tx2"/>
              </a:solidFill>
              <a:effectLst/>
              <a:uLnTx/>
              <a:uFillTx/>
              <a:cs typeface="Arial" panose="020B0604020202020204" pitchFamily="34" charset="0"/>
            </a:endParaRPr>
          </a:p>
        </p:txBody>
      </p:sp>
      <p:sp>
        <p:nvSpPr>
          <p:cNvPr id="12" name="TextBox 11"/>
          <p:cNvSpPr txBox="1"/>
          <p:nvPr/>
        </p:nvSpPr>
        <p:spPr bwMode="auto">
          <a:xfrm>
            <a:off x="3205515" y="3712639"/>
            <a:ext cx="3042885" cy="1399455"/>
          </a:xfrm>
          <a:prstGeom prst="rect">
            <a:avLst/>
          </a:prstGeom>
          <a:noFill/>
          <a:ln w="15875" cmpd="dbl">
            <a:noFill/>
          </a:ln>
          <a:effec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tx2"/>
                </a:solidFill>
                <a:effectLst/>
                <a:uLnTx/>
                <a:uFillTx/>
                <a:cs typeface="Arial" panose="020B0604020202020204" pitchFamily="34" charset="0"/>
              </a:rPr>
              <a:t>SC Works Charleston</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tx2"/>
                </a:solidFill>
                <a:effectLst/>
                <a:uLnTx/>
                <a:uFillTx/>
                <a:cs typeface="Arial" panose="020B0604020202020204" pitchFamily="34" charset="0"/>
              </a:rPr>
              <a:t>1930 Hanahan Road, Suite 200</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tx2"/>
                </a:solidFill>
                <a:effectLst/>
                <a:uLnTx/>
                <a:uFillTx/>
                <a:cs typeface="Arial" panose="020B0604020202020204" pitchFamily="34" charset="0"/>
              </a:rPr>
              <a:t>North Charleston, SC 29406</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tx2"/>
                </a:solidFill>
                <a:effectLst/>
                <a:uLnTx/>
                <a:uFillTx/>
                <a:cs typeface="Arial" panose="020B0604020202020204" pitchFamily="34" charset="0"/>
              </a:rPr>
              <a:t>(843) 574-1800          </a:t>
            </a:r>
            <a:r>
              <a:rPr kumimoji="0" lang="en-US" sz="1400" b="0" i="0" u="none" strike="noStrike" kern="0" cap="none" spc="0" normalizeH="0" baseline="0" noProof="0" dirty="0">
                <a:ln>
                  <a:noFill/>
                </a:ln>
                <a:solidFill>
                  <a:schemeClr val="tx2"/>
                </a:solidFill>
                <a:effectLst/>
                <a:uLnTx/>
                <a:uFillTx/>
                <a:cs typeface="Arial" charset="0"/>
              </a:rPr>
              <a:t>TTY: </a:t>
            </a:r>
            <a:r>
              <a:rPr kumimoji="0" lang="en-US" sz="1400" b="0" i="0" u="none" strike="noStrike" kern="0" cap="none" spc="0" normalizeH="0" baseline="0" noProof="0" dirty="0" smtClean="0">
                <a:ln>
                  <a:noFill/>
                </a:ln>
                <a:solidFill>
                  <a:schemeClr val="tx2"/>
                </a:solidFill>
                <a:effectLst/>
                <a:uLnTx/>
                <a:uFillTx/>
                <a:cs typeface="Arial" charset="0"/>
              </a:rPr>
              <a:t>711</a:t>
            </a:r>
          </a:p>
          <a:p>
            <a:pPr marL="0" marR="0" lvl="0" indent="0" defTabSz="914400" eaLnBrk="1" fontAlgn="base" latinLnBrk="0" hangingPunct="1">
              <a:lnSpc>
                <a:spcPct val="100000"/>
              </a:lnSpc>
              <a:spcBef>
                <a:spcPct val="0"/>
              </a:spcBef>
              <a:spcAft>
                <a:spcPct val="0"/>
              </a:spcAft>
              <a:buClrTx/>
              <a:buSzTx/>
              <a:buFontTx/>
              <a:buNone/>
              <a:tabLst/>
              <a:defRPr/>
            </a:pPr>
            <a:r>
              <a:rPr lang="en-US" sz="1400" kern="0" dirty="0" smtClean="0">
                <a:solidFill>
                  <a:schemeClr val="tx2"/>
                </a:solidFill>
                <a:cs typeface="Arial" charset="0"/>
              </a:rPr>
              <a:t>Office Hours:  Monday-Friday</a:t>
            </a:r>
          </a:p>
          <a:p>
            <a:pPr marL="0" marR="0" lvl="0" indent="0" defTabSz="914400" eaLnBrk="1" fontAlgn="base" latinLnBrk="0" hangingPunct="1">
              <a:lnSpc>
                <a:spcPct val="100000"/>
              </a:lnSpc>
              <a:spcBef>
                <a:spcPct val="0"/>
              </a:spcBef>
              <a:spcAft>
                <a:spcPct val="0"/>
              </a:spcAft>
              <a:buClrTx/>
              <a:buSzTx/>
              <a:buFontTx/>
              <a:buNone/>
              <a:tabLst/>
              <a:defRPr/>
            </a:pPr>
            <a:r>
              <a:rPr lang="en-US" sz="1400" kern="0" dirty="0">
                <a:solidFill>
                  <a:schemeClr val="tx2"/>
                </a:solidFill>
                <a:cs typeface="Arial" charset="0"/>
              </a:rPr>
              <a:t>8</a:t>
            </a:r>
            <a:r>
              <a:rPr kumimoji="0" lang="en-US" sz="1400" b="0" i="0" u="none" strike="noStrike" kern="0" cap="none" spc="0" normalizeH="0" baseline="0" noProof="0" dirty="0" smtClean="0">
                <a:ln>
                  <a:noFill/>
                </a:ln>
                <a:solidFill>
                  <a:schemeClr val="tx2"/>
                </a:solidFill>
                <a:effectLst/>
                <a:uLnTx/>
                <a:uFillTx/>
                <a:cs typeface="Arial" charset="0"/>
              </a:rPr>
              <a:t>:30am-5:00pm</a:t>
            </a:r>
            <a:endParaRPr kumimoji="0" lang="en-US" sz="1400" b="0" i="0" u="none" strike="noStrike" kern="0" cap="none" spc="0" normalizeH="0" baseline="0" noProof="0" dirty="0">
              <a:ln>
                <a:noFill/>
              </a:ln>
              <a:solidFill>
                <a:schemeClr val="tx2"/>
              </a:solidFill>
              <a:effectLst/>
              <a:uLnTx/>
              <a:uFillTx/>
              <a:cs typeface="Arial" panose="020B0604020202020204" pitchFamily="34" charset="0"/>
            </a:endParaRPr>
          </a:p>
        </p:txBody>
      </p:sp>
      <p:sp>
        <p:nvSpPr>
          <p:cNvPr id="15" name="TextBox 14"/>
          <p:cNvSpPr txBox="1"/>
          <p:nvPr/>
        </p:nvSpPr>
        <p:spPr bwMode="auto">
          <a:xfrm>
            <a:off x="6045146" y="4648200"/>
            <a:ext cx="3352800" cy="1384995"/>
          </a:xfrm>
          <a:prstGeom prst="rect">
            <a:avLst/>
          </a:prstGeom>
          <a:noFill/>
          <a:ln w="15875" cmpd="dbl">
            <a:noFill/>
          </a:ln>
          <a:effec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tx2"/>
                </a:solidFill>
                <a:effectLst/>
                <a:uLnTx/>
                <a:uFillTx/>
                <a:cs typeface="Arial" panose="020B0604020202020204" pitchFamily="34" charset="0"/>
              </a:rPr>
              <a:t>SC Works Dorchester</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tx2"/>
                </a:solidFill>
                <a:effectLst/>
                <a:uLnTx/>
                <a:uFillTx/>
                <a:cs typeface="Arial" panose="020B0604020202020204" pitchFamily="34" charset="0"/>
              </a:rPr>
              <a:t>1325-A Boone Hill Road</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tx2"/>
                </a:solidFill>
                <a:effectLst/>
                <a:uLnTx/>
                <a:uFillTx/>
                <a:cs typeface="Arial" panose="020B0604020202020204" pitchFamily="34" charset="0"/>
              </a:rPr>
              <a:t>Summerville, SC 29483</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tx2"/>
                </a:solidFill>
                <a:effectLst/>
                <a:uLnTx/>
                <a:uFillTx/>
                <a:cs typeface="Arial" panose="020B0604020202020204" pitchFamily="34" charset="0"/>
              </a:rPr>
              <a:t>(</a:t>
            </a:r>
            <a:r>
              <a:rPr kumimoji="0" lang="en-US" sz="1400" b="0" i="0" u="none" strike="noStrike" kern="0" cap="none" spc="0" normalizeH="0" baseline="0" noProof="0" dirty="0" smtClean="0">
                <a:ln>
                  <a:noFill/>
                </a:ln>
                <a:solidFill>
                  <a:schemeClr val="tx2"/>
                </a:solidFill>
                <a:effectLst/>
                <a:uLnTx/>
                <a:uFillTx/>
                <a:cs typeface="Arial" panose="020B0604020202020204" pitchFamily="34" charset="0"/>
              </a:rPr>
              <a:t>843)821-0695            </a:t>
            </a:r>
            <a:r>
              <a:rPr kumimoji="0" lang="en-US" sz="1400" b="0" i="0" u="none" strike="noStrike" kern="0" cap="none" spc="0" normalizeH="0" baseline="0" noProof="0" dirty="0">
                <a:ln>
                  <a:noFill/>
                </a:ln>
                <a:solidFill>
                  <a:schemeClr val="tx2"/>
                </a:solidFill>
                <a:effectLst/>
                <a:uLnTx/>
                <a:uFillTx/>
                <a:cs typeface="Arial" charset="0"/>
              </a:rPr>
              <a:t>TTY: </a:t>
            </a:r>
            <a:r>
              <a:rPr kumimoji="0" lang="en-US" sz="1400" b="0" i="0" u="none" strike="noStrike" kern="0" cap="none" spc="0" normalizeH="0" baseline="0" noProof="0" dirty="0" smtClean="0">
                <a:ln>
                  <a:noFill/>
                </a:ln>
                <a:solidFill>
                  <a:schemeClr val="tx2"/>
                </a:solidFill>
                <a:effectLst/>
                <a:uLnTx/>
                <a:uFillTx/>
                <a:cs typeface="Arial" charset="0"/>
              </a:rPr>
              <a:t>711</a:t>
            </a:r>
          </a:p>
          <a:p>
            <a:pPr marL="0" marR="0" lvl="0" indent="0" defTabSz="914400" eaLnBrk="1" fontAlgn="base" latinLnBrk="0" hangingPunct="1">
              <a:lnSpc>
                <a:spcPct val="100000"/>
              </a:lnSpc>
              <a:spcBef>
                <a:spcPct val="0"/>
              </a:spcBef>
              <a:spcAft>
                <a:spcPct val="0"/>
              </a:spcAft>
              <a:buClrTx/>
              <a:buSzTx/>
              <a:buFontTx/>
              <a:buNone/>
              <a:tabLst/>
              <a:defRPr/>
            </a:pPr>
            <a:r>
              <a:rPr lang="en-US" sz="1400" kern="0" dirty="0" smtClean="0">
                <a:solidFill>
                  <a:schemeClr val="tx2"/>
                </a:solidFill>
                <a:cs typeface="Arial" charset="0"/>
              </a:rPr>
              <a:t>Office Hours:  Monday-Friday</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chemeClr val="tx2"/>
                </a:solidFill>
                <a:effectLst/>
                <a:uLnTx/>
                <a:uFillTx/>
                <a:cs typeface="Arial" charset="0"/>
              </a:rPr>
              <a:t>8:30am-4:00pm</a:t>
            </a:r>
            <a:endParaRPr kumimoji="0" lang="en-US" sz="1400" b="0" i="0" u="none" strike="noStrike" kern="0" cap="none" spc="0" normalizeH="0" baseline="0" noProof="0" dirty="0">
              <a:ln>
                <a:noFill/>
              </a:ln>
              <a:solidFill>
                <a:schemeClr val="tx2"/>
              </a:solidFill>
              <a:effectLst/>
              <a:uLnTx/>
              <a:uFillTx/>
              <a:cs typeface="Arial" panose="020B0604020202020204" pitchFamily="34" charset="0"/>
            </a:endParaRPr>
          </a:p>
        </p:txBody>
      </p:sp>
      <p:pic>
        <p:nvPicPr>
          <p:cNvPr id="16" name="Picture 15"/>
          <p:cNvPicPr>
            <a:picLocks noChangeAspect="1"/>
          </p:cNvPicPr>
          <p:nvPr/>
        </p:nvPicPr>
        <p:blipFill>
          <a:blip r:embed="rId3"/>
          <a:stretch>
            <a:fillRect/>
          </a:stretch>
        </p:blipFill>
        <p:spPr>
          <a:xfrm rot="21239280">
            <a:off x="6103949" y="2441432"/>
            <a:ext cx="2041501" cy="1996468"/>
          </a:xfrm>
          <a:prstGeom prst="rect">
            <a:avLst/>
          </a:prstGeom>
        </p:spPr>
      </p:pic>
    </p:spTree>
    <p:extLst>
      <p:ext uri="{BB962C8B-B14F-4D97-AF65-F5344CB8AC3E}">
        <p14:creationId xmlns:p14="http://schemas.microsoft.com/office/powerpoint/2010/main" val="1574612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492984"/>
            <a:ext cx="5486400" cy="523220"/>
          </a:xfrm>
          <a:prstGeom prst="rect">
            <a:avLst/>
          </a:prstGeom>
          <a:noFill/>
        </p:spPr>
        <p:txBody>
          <a:bodyPr wrap="square" rtlCol="0">
            <a:spAutoFit/>
          </a:bodyPr>
          <a:lstStyle/>
          <a:p>
            <a:pPr algn="ctr"/>
            <a:r>
              <a:rPr lang="en-US" sz="2800" b="1" dirty="0" smtClean="0">
                <a:solidFill>
                  <a:schemeClr val="tx2"/>
                </a:solidFill>
              </a:rPr>
              <a:t>Partner Agency Services</a:t>
            </a:r>
          </a:p>
        </p:txBody>
      </p:sp>
      <p:sp>
        <p:nvSpPr>
          <p:cNvPr id="6" name="TextBox 5"/>
          <p:cNvSpPr txBox="1"/>
          <p:nvPr/>
        </p:nvSpPr>
        <p:spPr>
          <a:xfrm>
            <a:off x="762000" y="2362200"/>
            <a:ext cx="7696200" cy="3970318"/>
          </a:xfrm>
          <a:prstGeom prst="rect">
            <a:avLst/>
          </a:prstGeom>
          <a:noFill/>
        </p:spPr>
        <p:txBody>
          <a:bodyPr wrap="square" rtlCol="0">
            <a:spAutoFit/>
          </a:bodyPr>
          <a:lstStyle/>
          <a:p>
            <a:r>
              <a:rPr lang="en-US" dirty="0">
                <a:solidFill>
                  <a:schemeClr val="tx2"/>
                </a:solidFill>
              </a:rPr>
              <a:t>South Carolina Department of Employment and Workforce (SC DEW</a:t>
            </a:r>
            <a:r>
              <a:rPr lang="en-US" dirty="0" smtClean="0">
                <a:solidFill>
                  <a:schemeClr val="tx2"/>
                </a:solidFill>
              </a:rPr>
              <a:t>)</a:t>
            </a:r>
          </a:p>
          <a:p>
            <a:pPr marL="742950" lvl="1" indent="-285750">
              <a:buFont typeface="Arial" panose="020B0604020202020204" pitchFamily="34" charset="0"/>
              <a:buChar char="•"/>
            </a:pPr>
            <a:r>
              <a:rPr lang="en-US" dirty="0" smtClean="0">
                <a:solidFill>
                  <a:schemeClr val="tx2"/>
                </a:solidFill>
              </a:rPr>
              <a:t>Basic Career Services such as Job Search and Resume Assistance </a:t>
            </a:r>
          </a:p>
          <a:p>
            <a:pPr marL="742950" lvl="1" indent="-285750">
              <a:buFont typeface="Arial" panose="020B0604020202020204" pitchFamily="34" charset="0"/>
              <a:buChar char="•"/>
            </a:pPr>
            <a:r>
              <a:rPr lang="en-US" dirty="0" smtClean="0">
                <a:solidFill>
                  <a:schemeClr val="tx2"/>
                </a:solidFill>
              </a:rPr>
              <a:t>Veteran Employment Services</a:t>
            </a:r>
            <a:endParaRPr lang="en-US" dirty="0">
              <a:solidFill>
                <a:schemeClr val="tx2"/>
              </a:solidFill>
            </a:endParaRPr>
          </a:p>
          <a:p>
            <a:r>
              <a:rPr lang="en-US" dirty="0">
                <a:solidFill>
                  <a:schemeClr val="tx2"/>
                </a:solidFill>
              </a:rPr>
              <a:t>Adult Education </a:t>
            </a:r>
            <a:endParaRPr lang="en-US" dirty="0" smtClean="0">
              <a:solidFill>
                <a:schemeClr val="tx2"/>
              </a:solidFill>
            </a:endParaRPr>
          </a:p>
          <a:p>
            <a:pPr marL="742950" lvl="1" indent="-285750">
              <a:buFont typeface="Arial" panose="020B0604020202020204" pitchFamily="34" charset="0"/>
              <a:buChar char="•"/>
            </a:pPr>
            <a:r>
              <a:rPr lang="en-US" dirty="0" smtClean="0">
                <a:solidFill>
                  <a:schemeClr val="tx2"/>
                </a:solidFill>
              </a:rPr>
              <a:t>Basic Skills Remediation</a:t>
            </a:r>
          </a:p>
          <a:p>
            <a:pPr marL="742950" lvl="1" indent="-285750">
              <a:buFont typeface="Arial" panose="020B0604020202020204" pitchFamily="34" charset="0"/>
              <a:buChar char="•"/>
            </a:pPr>
            <a:r>
              <a:rPr lang="en-US" dirty="0" smtClean="0">
                <a:solidFill>
                  <a:schemeClr val="tx2"/>
                </a:solidFill>
              </a:rPr>
              <a:t>GED Instruction and Testing</a:t>
            </a:r>
          </a:p>
          <a:p>
            <a:pPr marL="742950" lvl="1" indent="-285750">
              <a:buFont typeface="Arial" panose="020B0604020202020204" pitchFamily="34" charset="0"/>
              <a:buChar char="•"/>
            </a:pPr>
            <a:r>
              <a:rPr lang="en-US" dirty="0" err="1" smtClean="0">
                <a:solidFill>
                  <a:schemeClr val="tx2"/>
                </a:solidFill>
              </a:rPr>
              <a:t>WorkKeys</a:t>
            </a:r>
            <a:r>
              <a:rPr lang="en-US" dirty="0" smtClean="0">
                <a:solidFill>
                  <a:schemeClr val="tx2"/>
                </a:solidFill>
              </a:rPr>
              <a:t>/WIN Instruction and Testing</a:t>
            </a:r>
          </a:p>
          <a:p>
            <a:pPr marL="742950" lvl="1" indent="-285750">
              <a:buFont typeface="Arial" panose="020B0604020202020204" pitchFamily="34" charset="0"/>
              <a:buChar char="•"/>
            </a:pPr>
            <a:r>
              <a:rPr lang="en-US" dirty="0" smtClean="0">
                <a:solidFill>
                  <a:schemeClr val="tx2"/>
                </a:solidFill>
              </a:rPr>
              <a:t>English as a Second Language Instruction</a:t>
            </a:r>
            <a:endParaRPr lang="en-US" dirty="0">
              <a:solidFill>
                <a:schemeClr val="tx2"/>
              </a:solidFill>
            </a:endParaRPr>
          </a:p>
          <a:p>
            <a:r>
              <a:rPr lang="en-US" dirty="0" smtClean="0">
                <a:solidFill>
                  <a:schemeClr val="tx2"/>
                </a:solidFill>
              </a:rPr>
              <a:t>Military </a:t>
            </a:r>
            <a:r>
              <a:rPr lang="en-US" dirty="0">
                <a:solidFill>
                  <a:schemeClr val="tx2"/>
                </a:solidFill>
              </a:rPr>
              <a:t>Community Connects (MCC</a:t>
            </a:r>
            <a:r>
              <a:rPr lang="en-US" dirty="0" smtClean="0">
                <a:solidFill>
                  <a:schemeClr val="tx2"/>
                </a:solidFill>
              </a:rPr>
              <a:t>)</a:t>
            </a:r>
          </a:p>
          <a:p>
            <a:pPr marL="742950" lvl="1" indent="-285750">
              <a:buFont typeface="Arial" panose="020B0604020202020204" pitchFamily="34" charset="0"/>
              <a:buChar char="•"/>
            </a:pPr>
            <a:r>
              <a:rPr lang="en-US" dirty="0" smtClean="0">
                <a:solidFill>
                  <a:schemeClr val="tx2"/>
                </a:solidFill>
              </a:rPr>
              <a:t>Homeless Veteran Reintegration</a:t>
            </a:r>
            <a:r>
              <a:rPr lang="en-US" dirty="0">
                <a:solidFill>
                  <a:schemeClr val="tx2"/>
                </a:solidFill>
              </a:rPr>
              <a:t> </a:t>
            </a:r>
            <a:r>
              <a:rPr lang="en-US" dirty="0" smtClean="0">
                <a:solidFill>
                  <a:schemeClr val="tx2"/>
                </a:solidFill>
              </a:rPr>
              <a:t>Program</a:t>
            </a:r>
          </a:p>
          <a:p>
            <a:r>
              <a:rPr lang="en-US" dirty="0" smtClean="0">
                <a:solidFill>
                  <a:schemeClr val="tx2"/>
                </a:solidFill>
              </a:rPr>
              <a:t>South Carolina Vocational Rehabilitation</a:t>
            </a:r>
          </a:p>
          <a:p>
            <a:pPr marL="742950" lvl="1" indent="-285750">
              <a:buFont typeface="Arial" panose="020B0604020202020204" pitchFamily="34" charset="0"/>
              <a:buChar char="•"/>
            </a:pPr>
            <a:r>
              <a:rPr lang="en-US" dirty="0" smtClean="0">
                <a:solidFill>
                  <a:schemeClr val="tx2"/>
                </a:solidFill>
              </a:rPr>
              <a:t>Job Placement and Training Services for individuals with disabilities</a:t>
            </a:r>
          </a:p>
          <a:p>
            <a:pPr lvl="1"/>
            <a:endParaRPr lang="en-US" dirty="0" smtClean="0">
              <a:solidFill>
                <a:schemeClr val="tx2"/>
              </a:solidFill>
            </a:endParaRPr>
          </a:p>
          <a:p>
            <a:endParaRPr lang="en-US" dirty="0" smtClean="0">
              <a:solidFill>
                <a:schemeClr val="tx2"/>
              </a:solidFill>
            </a:endParaRPr>
          </a:p>
        </p:txBody>
      </p:sp>
    </p:spTree>
    <p:extLst>
      <p:ext uri="{BB962C8B-B14F-4D97-AF65-F5344CB8AC3E}">
        <p14:creationId xmlns:p14="http://schemas.microsoft.com/office/powerpoint/2010/main" val="2749727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71600"/>
            <a:ext cx="8229600" cy="4524315"/>
          </a:xfrm>
          <a:prstGeom prst="rect">
            <a:avLst/>
          </a:prstGeom>
          <a:noFill/>
        </p:spPr>
        <p:txBody>
          <a:bodyPr wrap="square" rtlCol="0">
            <a:spAutoFit/>
          </a:bodyPr>
          <a:lstStyle/>
          <a:p>
            <a:pPr lvl="0"/>
            <a:r>
              <a:rPr lang="en-US" dirty="0">
                <a:solidFill>
                  <a:srgbClr val="51626F"/>
                </a:solidFill>
              </a:rPr>
              <a:t>South Carolina Commission for the Blind</a:t>
            </a:r>
          </a:p>
          <a:p>
            <a:pPr marL="742950" lvl="1" indent="-285750">
              <a:buFont typeface="Arial" panose="020B0604020202020204" pitchFamily="34" charset="0"/>
              <a:buChar char="•"/>
            </a:pPr>
            <a:r>
              <a:rPr lang="en-US" dirty="0">
                <a:solidFill>
                  <a:srgbClr val="51626F"/>
                </a:solidFill>
              </a:rPr>
              <a:t>prevention-of-blindness services to blind and visually impaired consumers leading to competitive </a:t>
            </a:r>
            <a:r>
              <a:rPr lang="en-US" dirty="0" smtClean="0">
                <a:solidFill>
                  <a:srgbClr val="51626F"/>
                </a:solidFill>
              </a:rPr>
              <a:t>employment.</a:t>
            </a:r>
          </a:p>
          <a:p>
            <a:r>
              <a:rPr lang="en-US" dirty="0" smtClean="0">
                <a:solidFill>
                  <a:srgbClr val="51626F"/>
                </a:solidFill>
              </a:rPr>
              <a:t>Department of Social Services</a:t>
            </a:r>
          </a:p>
          <a:p>
            <a:pPr marL="742950" lvl="1" indent="-285750">
              <a:buFont typeface="Arial" panose="020B0604020202020204" pitchFamily="34" charset="0"/>
              <a:buChar char="•"/>
            </a:pPr>
            <a:r>
              <a:rPr lang="en-US" dirty="0" smtClean="0">
                <a:solidFill>
                  <a:srgbClr val="51626F"/>
                </a:solidFill>
              </a:rPr>
              <a:t>SNAP benefits</a:t>
            </a:r>
          </a:p>
          <a:p>
            <a:pPr marL="742950" lvl="1" indent="-285750">
              <a:buFont typeface="Arial" panose="020B0604020202020204" pitchFamily="34" charset="0"/>
              <a:buChar char="•"/>
            </a:pPr>
            <a:r>
              <a:rPr lang="en-US" dirty="0" smtClean="0">
                <a:solidFill>
                  <a:srgbClr val="51626F"/>
                </a:solidFill>
              </a:rPr>
              <a:t>Temporary Assistance for Needy Families (TANF)</a:t>
            </a:r>
          </a:p>
          <a:p>
            <a:r>
              <a:rPr lang="en-US" dirty="0" err="1" smtClean="0">
                <a:solidFill>
                  <a:srgbClr val="51626F"/>
                </a:solidFill>
              </a:rPr>
              <a:t>Telamon</a:t>
            </a:r>
            <a:endParaRPr lang="en-US" dirty="0" smtClean="0">
              <a:solidFill>
                <a:srgbClr val="51626F"/>
              </a:solidFill>
            </a:endParaRPr>
          </a:p>
          <a:p>
            <a:pPr marL="742950" lvl="1" indent="-285750">
              <a:buFont typeface="Arial" panose="020B0604020202020204" pitchFamily="34" charset="0"/>
              <a:buChar char="•"/>
            </a:pPr>
            <a:r>
              <a:rPr lang="en-US" dirty="0" smtClean="0">
                <a:solidFill>
                  <a:srgbClr val="51626F"/>
                </a:solidFill>
              </a:rPr>
              <a:t>Migrant and Seasonal Farm Worker Services</a:t>
            </a:r>
          </a:p>
          <a:p>
            <a:r>
              <a:rPr lang="en-US" dirty="0" smtClean="0">
                <a:solidFill>
                  <a:srgbClr val="51626F"/>
                </a:solidFill>
              </a:rPr>
              <a:t>Trident Technical College</a:t>
            </a:r>
          </a:p>
          <a:p>
            <a:pPr marL="742950" lvl="1" indent="-285750">
              <a:buFont typeface="Arial" panose="020B0604020202020204" pitchFamily="34" charset="0"/>
              <a:buChar char="•"/>
            </a:pPr>
            <a:r>
              <a:rPr lang="en-US" dirty="0" smtClean="0">
                <a:solidFill>
                  <a:srgbClr val="51626F"/>
                </a:solidFill>
              </a:rPr>
              <a:t>Occupational Skills Training and Degree Programs</a:t>
            </a:r>
          </a:p>
          <a:p>
            <a:r>
              <a:rPr lang="en-US" dirty="0" smtClean="0">
                <a:solidFill>
                  <a:srgbClr val="51626F"/>
                </a:solidFill>
              </a:rPr>
              <a:t>Palmetto Community Action Partnership</a:t>
            </a:r>
          </a:p>
          <a:p>
            <a:pPr marL="742950" lvl="1" indent="-285750">
              <a:buFont typeface="Arial" panose="020B0604020202020204" pitchFamily="34" charset="0"/>
              <a:buChar char="•"/>
            </a:pPr>
            <a:r>
              <a:rPr lang="en-US" dirty="0" smtClean="0">
                <a:solidFill>
                  <a:srgbClr val="51626F"/>
                </a:solidFill>
              </a:rPr>
              <a:t>Basic Needs and Emergency Assistance</a:t>
            </a:r>
          </a:p>
          <a:p>
            <a:r>
              <a:rPr lang="en-US" dirty="0" smtClean="0">
                <a:solidFill>
                  <a:srgbClr val="51626F"/>
                </a:solidFill>
              </a:rPr>
              <a:t>Goodwill (SCSEP)</a:t>
            </a:r>
          </a:p>
          <a:p>
            <a:pPr marL="742950" lvl="1" indent="-285750">
              <a:buFont typeface="Arial" panose="020B0604020202020204" pitchFamily="34" charset="0"/>
              <a:buChar char="•"/>
            </a:pPr>
            <a:r>
              <a:rPr lang="en-US" dirty="0" smtClean="0">
                <a:solidFill>
                  <a:srgbClr val="51626F"/>
                </a:solidFill>
              </a:rPr>
              <a:t>Employment program for individuals 55 and older</a:t>
            </a:r>
          </a:p>
          <a:p>
            <a:pPr lvl="1"/>
            <a:endParaRPr lang="en-US" dirty="0">
              <a:solidFill>
                <a:srgbClr val="51626F"/>
              </a:solidFill>
            </a:endParaRPr>
          </a:p>
          <a:p>
            <a:endParaRPr lang="en-US" dirty="0" smtClean="0">
              <a:solidFill>
                <a:srgbClr val="51626F"/>
              </a:solidFill>
            </a:endParaRPr>
          </a:p>
        </p:txBody>
      </p:sp>
    </p:spTree>
    <p:extLst>
      <p:ext uri="{BB962C8B-B14F-4D97-AF65-F5344CB8AC3E}">
        <p14:creationId xmlns:p14="http://schemas.microsoft.com/office/powerpoint/2010/main" val="28334796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Pres">
  <a:themeElements>
    <a:clrScheme name="Custom 3">
      <a:dk1>
        <a:srgbClr val="000000"/>
      </a:dk1>
      <a:lt1>
        <a:srgbClr val="FFFFFF"/>
      </a:lt1>
      <a:dk2>
        <a:srgbClr val="51626F"/>
      </a:dk2>
      <a:lt2>
        <a:srgbClr val="DDDDDD"/>
      </a:lt2>
      <a:accent1>
        <a:srgbClr val="B6BF00"/>
      </a:accent1>
      <a:accent2>
        <a:srgbClr val="92D050"/>
      </a:accent2>
      <a:accent3>
        <a:srgbClr val="FFFFFF"/>
      </a:accent3>
      <a:accent4>
        <a:srgbClr val="000000"/>
      </a:accent4>
      <a:accent5>
        <a:srgbClr val="B6BF00"/>
      </a:accent5>
      <a:accent6>
        <a:srgbClr val="92D050"/>
      </a:accent6>
      <a:hlink>
        <a:srgbClr val="336699"/>
      </a:hlink>
      <a:folHlink>
        <a:srgbClr val="003366"/>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7663390-1AD8-4488-A23F-16904AB09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831</Words>
  <Application>Microsoft Office PowerPoint</Application>
  <PresentationFormat>On-screen Show (4:3)</PresentationFormat>
  <Paragraphs>132</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TrainPres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2011-08-30T19:22:31Z</dcterms:created>
  <dcterms:modified xsi:type="dcterms:W3CDTF">2019-06-17T14:32:19Z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TC101671269990</vt:lpwstr>
  </property>
</Properties>
</file>