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ill Sans" panose="020B0604020202020204" charset="0"/>
      <p:regular r:id="rId27"/>
      <p:bold r:id="rId28"/>
    </p:embeddedFont>
    <p:embeddedFont>
      <p:font typeface="Teko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eiu7s5kTeXBNmaZtjsVuejBpT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18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" name="Google Shape;23;p18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body" idx="1"/>
          </p:nvPr>
        </p:nvSpPr>
        <p:spPr>
          <a:xfrm rot="5400000">
            <a:off x="2116836" y="-440436"/>
            <a:ext cx="4910328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" name="Google Shape;103;p28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4" name="Google Shape;104;p28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5" name="Google Shape;105;p28"/>
          <p:cNvCxnSpPr/>
          <p:nvPr/>
        </p:nvCxnSpPr>
        <p:spPr>
          <a:xfrm rot="5400000">
            <a:off x="3629607" y="3201952"/>
            <a:ext cx="585216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pic>
        <p:nvPicPr>
          <p:cNvPr id="29" name="Google Shape;29;p19" descr="chec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3120" y="5562600"/>
            <a:ext cx="69088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9" descr="tridentscwork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228600"/>
            <a:ext cx="5800725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 rotWithShape="1">
          <a:blip r:embed="rId2">
            <a:alphaModFix/>
          </a:blip>
          <a:tile tx="0" ty="0" sx="35000" sy="40000" flip="x" algn="tl"/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Google Shape;35;p20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Google Shape;36;p20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Google Shape;37;p20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20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" name="Google Shape;39;p20" descr="che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960" y="4114800"/>
            <a:ext cx="146304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0" descr="tridentscworks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600200"/>
            <a:ext cx="7832148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 sz="3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21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Google Shape;48;p21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24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12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6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25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8" name="Google Shape;78;p25"/>
          <p:cNvCxnSpPr/>
          <p:nvPr/>
        </p:nvCxnSpPr>
        <p:spPr>
          <a:xfrm rot="5400000">
            <a:off x="3160645" y="3324225"/>
            <a:ext cx="603504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9" name="Google Shape;79;p25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2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man Old Style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064"/>
              <a:buFont typeface="Gill Sans"/>
              <a:buNone/>
              <a:defRPr sz="1400"/>
            </a:lvl1pPr>
            <a:lvl2pPr marL="914400" lvl="1" indent="-286512" algn="l">
              <a:spcBef>
                <a:spcPts val="500"/>
              </a:spcBef>
              <a:spcAft>
                <a:spcPts val="0"/>
              </a:spcAft>
              <a:buSzPts val="912"/>
              <a:buChar char="🞂"/>
              <a:defRPr sz="1200"/>
            </a:lvl2pPr>
            <a:lvl3pPr marL="1371600" lvl="2" indent="-276860" algn="l">
              <a:spcBef>
                <a:spcPts val="500"/>
              </a:spcBef>
              <a:spcAft>
                <a:spcPts val="0"/>
              </a:spcAft>
              <a:buSzPts val="760"/>
              <a:buChar char="🞂"/>
              <a:defRPr sz="1000"/>
            </a:lvl3pPr>
            <a:lvl4pPr marL="1828800" lvl="3" indent="-268605" algn="l"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marL="2286000" lvl="4" indent="-268604" algn="l"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26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9" name="Google Shape;89;p26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Google Shape;90;p26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0B646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 b="0">
              <a:solidFill>
                <a:schemeClr val="dk2"/>
              </a:solidFill>
            </a:endParaRPr>
          </a:p>
        </p:txBody>
      </p:sp>
      <p:cxnSp>
        <p:nvCxnSpPr>
          <p:cNvPr id="15" name="Google Shape;15;p17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6" name="Google Shape;16;p17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" name="Google Shape;17;p17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"/>
          <p:cNvGrpSpPr/>
          <p:nvPr/>
        </p:nvGrpSpPr>
        <p:grpSpPr>
          <a:xfrm>
            <a:off x="-76199" y="-76200"/>
            <a:ext cx="9296400" cy="6934200"/>
            <a:chOff x="-85888" y="308106"/>
            <a:chExt cx="9229888" cy="6400800"/>
          </a:xfrm>
        </p:grpSpPr>
        <p:sp>
          <p:nvSpPr>
            <p:cNvPr id="112" name="Google Shape;112;p1"/>
            <p:cNvSpPr/>
            <p:nvPr/>
          </p:nvSpPr>
          <p:spPr>
            <a:xfrm>
              <a:off x="-85888" y="308106"/>
              <a:ext cx="9229888" cy="6400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113" name="Google Shape;113;p1" descr="SC Works Check Mark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00800" y="3359412"/>
              <a:ext cx="2743200" cy="3349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" descr="scworkstridentwhitetransparen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300" y="1765129"/>
              <a:ext cx="8915400" cy="15942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5" name="Google Shape;115;p1"/>
            <p:cNvSpPr txBox="1"/>
            <p:nvPr/>
          </p:nvSpPr>
          <p:spPr>
            <a:xfrm>
              <a:off x="-73819" y="6352909"/>
              <a:ext cx="86868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Teko"/>
                  <a:ea typeface="Teko"/>
                  <a:cs typeface="Teko"/>
                  <a:sym typeface="Teko"/>
                </a:rPr>
                <a:t>An Equal Opportunity Employer/Program.  Auxiliary aids and services available upon request to individuals with disabilities.</a:t>
              </a:r>
              <a:endParaRPr/>
            </a:p>
          </p:txBody>
        </p:sp>
      </p:grpSp>
      <p:sp>
        <p:nvSpPr>
          <p:cNvPr id="116" name="Google Shape;116;p1"/>
          <p:cNvSpPr/>
          <p:nvPr/>
        </p:nvSpPr>
        <p:spPr>
          <a:xfrm>
            <a:off x="1265250" y="3675925"/>
            <a:ext cx="6613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Our mission is to provide the highest quality 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workforce development services available to our customers.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/>
          <p:nvPr/>
        </p:nvSpPr>
        <p:spPr>
          <a:xfrm>
            <a:off x="1181089" y="1677234"/>
            <a:ext cx="678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What does the WIOA program offer?</a:t>
            </a:r>
            <a:endParaRPr/>
          </a:p>
        </p:txBody>
      </p:sp>
      <p:sp>
        <p:nvSpPr>
          <p:cNvPr id="182" name="Google Shape;182;p10"/>
          <p:cNvSpPr txBox="1"/>
          <p:nvPr/>
        </p:nvSpPr>
        <p:spPr>
          <a:xfrm>
            <a:off x="1181100" y="2379363"/>
            <a:ext cx="67818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Individualized Career Services including resume assistance, interviewing skills, and job search support.  </a:t>
            </a:r>
            <a:endParaRPr sz="1800"/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Training Services-Occupational Skills Training and On the Job Training in in-demand Career Pathways.</a:t>
            </a:r>
            <a:endParaRPr sz="1800"/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Supportive Services to assist with the cost of background checks, drug screens, and training materials. In some cases, support may be available for transportation and child care.  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847862" y="5090026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DAA2D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/>
          <p:nvPr/>
        </p:nvSpPr>
        <p:spPr>
          <a:xfrm>
            <a:off x="1181094" y="1503688"/>
            <a:ext cx="678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Individualized Career Services</a:t>
            </a:r>
            <a:endParaRPr/>
          </a:p>
        </p:txBody>
      </p:sp>
      <p:sp>
        <p:nvSpPr>
          <p:cNvPr id="190" name="Google Shape;190;p11"/>
          <p:cNvSpPr txBox="1"/>
          <p:nvPr/>
        </p:nvSpPr>
        <p:spPr>
          <a:xfrm>
            <a:off x="1096799" y="2152113"/>
            <a:ext cx="69504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Individualized Services Include:</a:t>
            </a:r>
            <a:endParaRPr sz="23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WIOA Eligibility &amp; Enrollment</a:t>
            </a:r>
            <a:endParaRPr sz="1900"/>
          </a:p>
          <a:p>
            <a:pPr marL="74295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Individual Employment Plan </a:t>
            </a:r>
            <a:endParaRPr sz="1900"/>
          </a:p>
          <a:p>
            <a:pPr marL="74295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Career Assessments (SCOIS, TABE, WorkKeys and/or WIN)</a:t>
            </a:r>
            <a:endParaRPr sz="1900"/>
          </a:p>
          <a:p>
            <a:pPr marL="74295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Case Management Services to assist with individual employability skills development</a:t>
            </a:r>
            <a:endParaRPr sz="1900"/>
          </a:p>
          <a:p>
            <a:pPr marL="74295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Training Services (tuition scholarships)</a:t>
            </a:r>
            <a:endParaRPr sz="2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body" idx="1"/>
          </p:nvPr>
        </p:nvSpPr>
        <p:spPr>
          <a:xfrm>
            <a:off x="457200" y="2199620"/>
            <a:ext cx="8229600" cy="4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4221" lvl="1" indent="-457200" algn="l" rtl="0">
              <a:spcBef>
                <a:spcPts val="0"/>
              </a:spcBef>
              <a:spcAft>
                <a:spcPts val="0"/>
              </a:spcAft>
              <a:buClr>
                <a:srgbClr val="58A618"/>
              </a:buClr>
              <a:buSzPts val="1928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Exam fees (NACES exam, GED exam, etc.)</a:t>
            </a:r>
            <a:endParaRPr sz="2100" dirty="0"/>
          </a:p>
          <a:p>
            <a:pPr marL="744221" lvl="1" indent="-457200" algn="l" rtl="0">
              <a:spcBef>
                <a:spcPts val="500"/>
              </a:spcBef>
              <a:spcAft>
                <a:spcPts val="0"/>
              </a:spcAft>
              <a:buClr>
                <a:srgbClr val="58A618"/>
              </a:buClr>
              <a:buSzPts val="1928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Supplies (Scrubs, </a:t>
            </a:r>
            <a:r>
              <a:rPr lang="en-US" sz="2600" dirty="0"/>
              <a:t>nu</a:t>
            </a:r>
            <a:r>
              <a:rPr lang="en-US" sz="2600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rsing shoes, textbooks, uniforms, etc.)</a:t>
            </a:r>
            <a:endParaRPr sz="2100" dirty="0"/>
          </a:p>
          <a:p>
            <a:pPr marL="744221" lvl="1" indent="-457200" algn="l" rtl="0">
              <a:spcBef>
                <a:spcPts val="500"/>
              </a:spcBef>
              <a:spcAft>
                <a:spcPts val="0"/>
              </a:spcAft>
              <a:buClr>
                <a:srgbClr val="58A618"/>
              </a:buClr>
              <a:buSzPts val="1928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Background Checks</a:t>
            </a:r>
            <a:endParaRPr sz="2100" dirty="0"/>
          </a:p>
          <a:p>
            <a:pPr marL="744221" lvl="1" indent="-457200" algn="l" rtl="0">
              <a:spcBef>
                <a:spcPts val="500"/>
              </a:spcBef>
              <a:spcAft>
                <a:spcPts val="0"/>
              </a:spcAft>
              <a:buClr>
                <a:srgbClr val="58A618"/>
              </a:buClr>
              <a:buSzPts val="1928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Transportation Assistance </a:t>
            </a:r>
            <a:endParaRPr sz="2100" dirty="0"/>
          </a:p>
          <a:p>
            <a:pPr marL="744221" lvl="1" indent="-457200" algn="l" rtl="0">
              <a:spcBef>
                <a:spcPts val="500"/>
              </a:spcBef>
              <a:spcAft>
                <a:spcPts val="0"/>
              </a:spcAft>
              <a:buClr>
                <a:srgbClr val="58A618"/>
              </a:buClr>
              <a:buSzPts val="1928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Child care Assistance</a:t>
            </a:r>
            <a:endParaRPr sz="2100" dirty="0"/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 sz="2400" dirty="0"/>
          </a:p>
        </p:txBody>
      </p:sp>
      <p:sp>
        <p:nvSpPr>
          <p:cNvPr id="196" name="Google Shape;196;p12"/>
          <p:cNvSpPr txBox="1"/>
          <p:nvPr/>
        </p:nvSpPr>
        <p:spPr>
          <a:xfrm>
            <a:off x="2057400" y="1524000"/>
            <a:ext cx="457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</a:pPr>
            <a:r>
              <a:rPr lang="en-US" sz="28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Supportive Services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>
            <a:spLocks noGrp="1"/>
          </p:cNvSpPr>
          <p:nvPr>
            <p:ph type="body" idx="1"/>
          </p:nvPr>
        </p:nvSpPr>
        <p:spPr>
          <a:xfrm>
            <a:off x="609600" y="1742400"/>
            <a:ext cx="79248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US" sz="2020" b="1">
                <a:solidFill>
                  <a:schemeClr val="dk2"/>
                </a:solidFill>
              </a:rPr>
              <a:t>Youth may receive the following:</a:t>
            </a:r>
            <a:endParaRPr sz="2020" b="1">
              <a:solidFill>
                <a:schemeClr val="dk2"/>
              </a:solidFill>
            </a:endParaRPr>
          </a:p>
          <a:p>
            <a:pPr marL="285750" lvl="0" indent="-2890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83"/>
              <a:buFont typeface="Arial"/>
              <a:buChar char="•"/>
            </a:pPr>
            <a:r>
              <a:rPr lang="en-US" sz="2020">
                <a:solidFill>
                  <a:schemeClr val="dk2"/>
                </a:solidFill>
              </a:rPr>
              <a:t>Tutoring, Study Skills Training, Instruction, and Dropout Prevention </a:t>
            </a:r>
            <a:endParaRPr sz="2020"/>
          </a:p>
          <a:p>
            <a:pPr marL="285750" lvl="0" indent="-2890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83"/>
              <a:buFont typeface="Arial"/>
              <a:buChar char="•"/>
            </a:pPr>
            <a:r>
              <a:rPr lang="en-US" sz="2020">
                <a:solidFill>
                  <a:schemeClr val="dk2"/>
                </a:solidFill>
              </a:rPr>
              <a:t>Alternative Secondary School and Dropout Recovery Services </a:t>
            </a:r>
            <a:endParaRPr sz="2020"/>
          </a:p>
          <a:p>
            <a:pPr marL="285750" lvl="0" indent="-2890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83"/>
              <a:buFont typeface="Arial"/>
              <a:buChar char="•"/>
            </a:pPr>
            <a:r>
              <a:rPr lang="en-US" sz="2020">
                <a:solidFill>
                  <a:schemeClr val="dk2"/>
                </a:solidFill>
              </a:rPr>
              <a:t>Paid and Unpaid Work Experience</a:t>
            </a:r>
            <a:endParaRPr sz="2020"/>
          </a:p>
          <a:p>
            <a:pPr marL="285750" lvl="0" indent="-2890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83"/>
              <a:buFont typeface="Arial"/>
              <a:buChar char="•"/>
            </a:pPr>
            <a:r>
              <a:rPr lang="en-US" sz="2020">
                <a:solidFill>
                  <a:schemeClr val="dk2"/>
                </a:solidFill>
              </a:rPr>
              <a:t>Occupational Skills Training</a:t>
            </a:r>
            <a:endParaRPr sz="2020"/>
          </a:p>
          <a:p>
            <a:pPr marL="285750" lvl="0" indent="-2890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83"/>
              <a:buFont typeface="Arial"/>
              <a:buChar char="•"/>
            </a:pPr>
            <a:r>
              <a:rPr lang="en-US" sz="2020">
                <a:solidFill>
                  <a:schemeClr val="dk2"/>
                </a:solidFill>
              </a:rPr>
              <a:t>Education Offered Concurrently with Workforce Preparation </a:t>
            </a:r>
            <a:endParaRPr sz="2020"/>
          </a:p>
          <a:p>
            <a:pPr marL="285750" lvl="0" indent="-2890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83"/>
              <a:buFont typeface="Arial"/>
              <a:buChar char="•"/>
            </a:pPr>
            <a:r>
              <a:rPr lang="en-US" sz="2020">
                <a:solidFill>
                  <a:schemeClr val="dk2"/>
                </a:solidFill>
              </a:rPr>
              <a:t>Leadership Development Opportunities </a:t>
            </a:r>
            <a:endParaRPr sz="2020"/>
          </a:p>
          <a:p>
            <a:pPr marL="285750" lvl="0" indent="-2890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83"/>
              <a:buFont typeface="Arial"/>
              <a:buChar char="•"/>
            </a:pPr>
            <a:r>
              <a:rPr lang="en-US" sz="2020">
                <a:solidFill>
                  <a:schemeClr val="dk2"/>
                </a:solidFill>
              </a:rPr>
              <a:t>Supportive and Follow-up Services</a:t>
            </a:r>
            <a:endParaRPr sz="2020"/>
          </a:p>
          <a:p>
            <a:pPr marL="285750" lvl="0" indent="-2890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83"/>
              <a:buFont typeface="Arial"/>
              <a:buChar char="•"/>
            </a:pPr>
            <a:r>
              <a:rPr lang="en-US" sz="2020">
                <a:solidFill>
                  <a:schemeClr val="dk2"/>
                </a:solidFill>
              </a:rPr>
              <a:t>Adult Mentoring</a:t>
            </a:r>
            <a:endParaRPr sz="2020"/>
          </a:p>
          <a:p>
            <a:pPr marL="285750" lvl="0" indent="-2890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83"/>
              <a:buFont typeface="Arial"/>
              <a:buChar char="•"/>
            </a:pPr>
            <a:r>
              <a:rPr lang="en-US" sz="2020">
                <a:solidFill>
                  <a:schemeClr val="dk2"/>
                </a:solidFill>
              </a:rPr>
              <a:t>Comprehensive Guidance and Counseling</a:t>
            </a:r>
            <a:endParaRPr sz="2020"/>
          </a:p>
          <a:p>
            <a:pPr marL="285750" lvl="0" indent="-2890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83"/>
              <a:buFont typeface="Arial"/>
              <a:buChar char="•"/>
            </a:pPr>
            <a:r>
              <a:rPr lang="en-US" sz="2020">
                <a:solidFill>
                  <a:schemeClr val="dk2"/>
                </a:solidFill>
              </a:rPr>
              <a:t>Financial Literacy Education</a:t>
            </a:r>
            <a:endParaRPr sz="2020"/>
          </a:p>
          <a:p>
            <a:pPr marL="285750" lvl="0" indent="-2890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83"/>
              <a:buFont typeface="Arial"/>
              <a:buChar char="•"/>
            </a:pPr>
            <a:r>
              <a:rPr lang="en-US" sz="2020">
                <a:solidFill>
                  <a:schemeClr val="dk2"/>
                </a:solidFill>
              </a:rPr>
              <a:t>Entrepreneurial Skills Training Services</a:t>
            </a:r>
            <a:endParaRPr sz="2020"/>
          </a:p>
          <a:p>
            <a:pPr marL="285750" lvl="0" indent="-2890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83"/>
              <a:buFont typeface="Arial"/>
              <a:buChar char="•"/>
            </a:pPr>
            <a:r>
              <a:rPr lang="en-US" sz="2020">
                <a:solidFill>
                  <a:schemeClr val="dk2"/>
                </a:solidFill>
              </a:rPr>
              <a:t>Services that provide Labor Market and Employment Information</a:t>
            </a:r>
            <a:endParaRPr sz="2020"/>
          </a:p>
          <a:p>
            <a:pPr marL="285750" lvl="0" indent="-2890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83"/>
              <a:buFont typeface="Arial"/>
              <a:buChar char="•"/>
            </a:pPr>
            <a:r>
              <a:rPr lang="en-US" sz="2020">
                <a:solidFill>
                  <a:schemeClr val="dk2"/>
                </a:solidFill>
              </a:rPr>
              <a:t>Postsecondary Preparation and Transition Activities</a:t>
            </a:r>
            <a:endParaRPr sz="2020"/>
          </a:p>
        </p:txBody>
      </p:sp>
      <p:sp>
        <p:nvSpPr>
          <p:cNvPr id="202" name="Google Shape;202;p13"/>
          <p:cNvSpPr txBox="1"/>
          <p:nvPr/>
        </p:nvSpPr>
        <p:spPr>
          <a:xfrm>
            <a:off x="1828800" y="1219200"/>
            <a:ext cx="525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14 Youth Elements of Service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/>
          <p:nvPr/>
        </p:nvSpPr>
        <p:spPr>
          <a:xfrm>
            <a:off x="1379694" y="1447800"/>
            <a:ext cx="64089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Training Services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Diversified Manufacturing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Healthcare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Transportation, Distribution &amp; Logistics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Information Technology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Construction/Trades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Hospitality &amp; Tourism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987700" y="3759475"/>
            <a:ext cx="37338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Training Services Include:</a:t>
            </a:r>
            <a:endParaRPr sz="1500" b="1"/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Occupational Skills Training</a:t>
            </a:r>
            <a:endParaRPr sz="1500"/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On the Job Training</a:t>
            </a:r>
            <a:endParaRPr sz="1500"/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Work Experience</a:t>
            </a:r>
            <a:endParaRPr sz="1500"/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GED Preparation</a:t>
            </a:r>
            <a:endParaRPr sz="1500"/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0" name="Google Shape;210;p14" descr="Image result for welding stock phot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9850" y="4064263"/>
            <a:ext cx="2619404" cy="1746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/>
          <p:nvPr/>
        </p:nvSpPr>
        <p:spPr>
          <a:xfrm>
            <a:off x="199350" y="1459050"/>
            <a:ext cx="87453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How do I become enrolled in the WIOA program?</a:t>
            </a:r>
            <a:endParaRPr sz="2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“Your Next Step”</a:t>
            </a:r>
            <a:endParaRPr sz="2800"/>
          </a:p>
        </p:txBody>
      </p:sp>
      <p:sp>
        <p:nvSpPr>
          <p:cNvPr id="217" name="Google Shape;217;p15"/>
          <p:cNvSpPr txBox="1"/>
          <p:nvPr/>
        </p:nvSpPr>
        <p:spPr>
          <a:xfrm>
            <a:off x="872050" y="2720850"/>
            <a:ext cx="77922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Noto Sans Symbols"/>
              <a:buChar char="▪"/>
            </a:pPr>
            <a:r>
              <a:rPr lang="en-US" sz="21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Email </a:t>
            </a:r>
            <a:r>
              <a:rPr lang="en-US" sz="21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scworkstrident@rossworks.com</a:t>
            </a:r>
            <a:r>
              <a:rPr lang="en-US" sz="21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with: </a:t>
            </a:r>
            <a:endParaRPr sz="21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marR="0" lvl="1" indent="-36195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Noto Sans Symbols"/>
              <a:buChar char="○"/>
            </a:pPr>
            <a:r>
              <a:rPr lang="en-US" sz="21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Name, age, county of residence, contact number, email address, and field of interest </a:t>
            </a:r>
            <a:endParaRPr sz="170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Noto Sans Symbols"/>
              <a:buChar char="▪"/>
            </a:pPr>
            <a:r>
              <a:rPr lang="en-US" sz="21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 determination of eligibility is required by law and generally takes approximately one hour to complete.  </a:t>
            </a:r>
            <a:endParaRPr sz="170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Noto Sans Symbols"/>
              <a:buChar char="▪"/>
            </a:pPr>
            <a:r>
              <a:rPr lang="en-US" sz="21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Once determined eligible, you may be enrolled in the WIOA program and receive Individualized Career and/or Training Services.  </a:t>
            </a:r>
            <a:endParaRPr sz="17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None/>
            </a:pPr>
            <a:endParaRPr sz="21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925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76"/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chemeClr val="dk2"/>
                </a:solidFill>
                <a:highlight>
                  <a:srgbClr val="FFFF00"/>
                </a:highlight>
              </a:rPr>
              <a:t>If you are viewing this presentation online, please complete the Orientation Validation form and bring it with you to your eligibility appointment.</a:t>
            </a:r>
            <a:endParaRPr sz="2500" dirty="0">
              <a:solidFill>
                <a:schemeClr val="dk2"/>
              </a:solidFill>
            </a:endParaRPr>
          </a:p>
          <a:p>
            <a:pPr marL="468376" lvl="0" indent="-342900" algn="l" rtl="0">
              <a:spcBef>
                <a:spcPts val="600"/>
              </a:spcBef>
              <a:spcAft>
                <a:spcPts val="0"/>
              </a:spcAft>
              <a:buSzPts val="1976"/>
              <a:buFont typeface="Wingdings" panose="05000000000000000000" pitchFamily="2" charset="2"/>
              <a:buChar char="v"/>
            </a:pPr>
            <a:endParaRPr sz="2500" dirty="0">
              <a:solidFill>
                <a:schemeClr val="dk2"/>
              </a:solidFill>
              <a:highlight>
                <a:srgbClr val="FFFF00"/>
              </a:highlight>
            </a:endParaRPr>
          </a:p>
          <a:p>
            <a:pPr marL="34925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76"/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chemeClr val="dk2"/>
                </a:solidFill>
                <a:highlight>
                  <a:srgbClr val="FFFF00"/>
                </a:highlight>
              </a:rPr>
              <a:t>A list of FAQ’s are available, as well.</a:t>
            </a:r>
            <a:endParaRPr sz="25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76"/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r>
              <a:rPr lang="en-US" b="1">
                <a:solidFill>
                  <a:schemeClr val="dk2"/>
                </a:solidFill>
              </a:rPr>
              <a:t>Welcome to the SC Works Orientation.  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r>
              <a:rPr lang="en-US">
                <a:solidFill>
                  <a:schemeClr val="dk2"/>
                </a:solidFill>
              </a:rPr>
              <a:t>SC Works is South Carolina’s public workforce system, and SC Works Centers are partners of the American Job Network. The system’s purpose is to bring employers and job seekers together. 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r>
              <a:rPr lang="en-US">
                <a:solidFill>
                  <a:schemeClr val="dk2"/>
                </a:solidFill>
              </a:rPr>
              <a:t>We are the </a:t>
            </a:r>
            <a:r>
              <a:rPr lang="en-US" b="1" i="1">
                <a:solidFill>
                  <a:schemeClr val="dk2"/>
                </a:solidFill>
              </a:rPr>
              <a:t>connection point</a:t>
            </a:r>
            <a:r>
              <a:rPr lang="en-US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  <a:p>
            <a:pPr marL="274320" lvl="0" indent="-148844" algn="ctr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457200" y="1532301"/>
            <a:ext cx="8229600" cy="4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76"/>
              <a:buNone/>
            </a:pPr>
            <a:r>
              <a:rPr lang="en-US" sz="2800" b="1" dirty="0">
                <a:solidFill>
                  <a:schemeClr val="dk2"/>
                </a:solidFill>
              </a:rPr>
              <a:t>Objectives</a:t>
            </a:r>
            <a:endParaRPr sz="2800" b="1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76"/>
              <a:buNone/>
            </a:pPr>
            <a:endParaRPr sz="1600" b="1" dirty="0">
              <a:solidFill>
                <a:schemeClr val="dk2"/>
              </a:solidFill>
            </a:endParaRP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76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2"/>
                </a:solidFill>
              </a:rPr>
              <a:t>What is SC Works?</a:t>
            </a:r>
            <a:endParaRPr dirty="0">
              <a:solidFill>
                <a:schemeClr val="dk2"/>
              </a:solidFill>
            </a:endParaRP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76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2"/>
                </a:solidFill>
              </a:rPr>
              <a:t>Understanding Our Services</a:t>
            </a:r>
            <a:endParaRPr dirty="0">
              <a:solidFill>
                <a:schemeClr val="dk2"/>
              </a:solidFill>
            </a:endParaRP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76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2"/>
                </a:solidFill>
              </a:rPr>
              <a:t>What is the Workforce Innovation and Opportunity Act (WIOA) Program?</a:t>
            </a:r>
            <a:endParaRPr dirty="0">
              <a:solidFill>
                <a:schemeClr val="dk2"/>
              </a:solidFill>
            </a:endParaRP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76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2"/>
                </a:solidFill>
              </a:rPr>
              <a:t>Next Steps…</a:t>
            </a:r>
            <a:endParaRPr dirty="0">
              <a:solidFill>
                <a:schemeClr val="dk2"/>
              </a:solidFill>
            </a:endParaRPr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1828800" y="1501209"/>
            <a:ext cx="548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What is SC Works?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486600" y="2100600"/>
            <a:ext cx="8170800" cy="31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SC Works is a system of partner agencies with the shared mission of assisting job seekers in obtaining self-sufficient employment in Berkeley, Charleston, and Dorchester Counties.  </a:t>
            </a:r>
            <a:endParaRPr sz="21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SC Works Partners include: (not an exhaustive list) </a:t>
            </a:r>
            <a:endParaRPr sz="1700">
              <a:solidFill>
                <a:schemeClr val="dk2"/>
              </a:solidFill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⮚"/>
            </a:pPr>
            <a:r>
              <a:rPr lang="en-US" sz="21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South Carolina Department of Employment and Workforce (SC DEW)</a:t>
            </a:r>
            <a:endParaRPr sz="1700">
              <a:solidFill>
                <a:schemeClr val="dk2"/>
              </a:solidFill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⮚"/>
            </a:pPr>
            <a:r>
              <a:rPr lang="en-US" sz="21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Adult Education </a:t>
            </a:r>
            <a:endParaRPr sz="1700">
              <a:solidFill>
                <a:schemeClr val="dk2"/>
              </a:solidFill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⮚"/>
            </a:pPr>
            <a:r>
              <a:rPr lang="en-US" sz="21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WIOA Program Services (Adult, Dislocated Workers and Youth)</a:t>
            </a:r>
            <a:endParaRPr sz="1700">
              <a:solidFill>
                <a:schemeClr val="dk2"/>
              </a:solidFill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⮚"/>
            </a:pPr>
            <a:r>
              <a:rPr lang="en-US" sz="2100">
                <a:solidFill>
                  <a:schemeClr val="dk2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Second Chance Job Center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5410200"/>
            <a:ext cx="830254" cy="76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telamon-logo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0997" y="6052426"/>
            <a:ext cx="2057400" cy="24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VR Logo with name and tagline_green letter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7800" y="5673279"/>
            <a:ext cx="1474788" cy="50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 descr="https://gallery.mailchimp.com/0c8f35b3649490155946d56a7/images/3768d846-648e-4069-adb0-a00b60ea2e2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46356" y="5616238"/>
            <a:ext cx="903441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7719" y="5511291"/>
            <a:ext cx="768562" cy="76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 descr="528px-US-JobCorps-Logo_svg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93318" y="5581258"/>
            <a:ext cx="601995" cy="68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http://www.degreedriven.com/images/logo/HMWX3UWG4X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30997" y="5418766"/>
            <a:ext cx="1817603" cy="50902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141" name="Google Shape;141;p4" descr="dss-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84284" y="5341162"/>
            <a:ext cx="711264" cy="71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457200" y="1611625"/>
            <a:ext cx="8229600" cy="3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76"/>
              <a:buNone/>
            </a:pPr>
            <a:r>
              <a:rPr lang="en-US" sz="2100" b="1">
                <a:solidFill>
                  <a:schemeClr val="dk2"/>
                </a:solidFill>
              </a:rPr>
              <a:t>Partner List Continued:</a:t>
            </a:r>
            <a:endParaRPr sz="2100" b="1">
              <a:solidFill>
                <a:schemeClr val="dk2"/>
              </a:solidFill>
            </a:endParaRPr>
          </a:p>
          <a:p>
            <a:pPr marL="274320" lvl="0" indent="-24257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76"/>
              <a:buFont typeface="Noto Sans Symbols"/>
              <a:buChar char="⮚"/>
            </a:pPr>
            <a:r>
              <a:rPr lang="en-US" sz="2100">
                <a:solidFill>
                  <a:schemeClr val="dk2"/>
                </a:solidFill>
              </a:rPr>
              <a:t>South Carolina Vocational Rehabilitation (VR)</a:t>
            </a:r>
            <a:endParaRPr sz="2100">
              <a:solidFill>
                <a:schemeClr val="dk2"/>
              </a:solidFill>
            </a:endParaRPr>
          </a:p>
          <a:p>
            <a:pPr marL="274320" lvl="0" indent="-24257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76"/>
              <a:buFont typeface="Noto Sans Symbols"/>
              <a:buChar char="⮚"/>
            </a:pPr>
            <a:r>
              <a:rPr lang="en-US" sz="2100">
                <a:solidFill>
                  <a:schemeClr val="dk2"/>
                </a:solidFill>
              </a:rPr>
              <a:t>South Carolina Commission for the Blind </a:t>
            </a:r>
            <a:endParaRPr sz="2100">
              <a:solidFill>
                <a:schemeClr val="dk2"/>
              </a:solidFill>
            </a:endParaRPr>
          </a:p>
          <a:p>
            <a:pPr marL="274320" lvl="0" indent="-24257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76"/>
              <a:buFont typeface="Noto Sans Symbols"/>
              <a:buChar char="⮚"/>
            </a:pPr>
            <a:r>
              <a:rPr lang="en-US" sz="2100">
                <a:solidFill>
                  <a:schemeClr val="dk2"/>
                </a:solidFill>
              </a:rPr>
              <a:t>Department of Social Services (DSS)</a:t>
            </a:r>
            <a:endParaRPr sz="2100">
              <a:solidFill>
                <a:schemeClr val="dk2"/>
              </a:solidFill>
            </a:endParaRPr>
          </a:p>
          <a:p>
            <a:pPr marL="274320" lvl="0" indent="-24257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76"/>
              <a:buFont typeface="Noto Sans Symbols"/>
              <a:buChar char="⮚"/>
            </a:pPr>
            <a:r>
              <a:rPr lang="en-US" sz="2100">
                <a:solidFill>
                  <a:schemeClr val="dk2"/>
                </a:solidFill>
              </a:rPr>
              <a:t>Telamon</a:t>
            </a:r>
            <a:endParaRPr sz="2100">
              <a:solidFill>
                <a:schemeClr val="dk2"/>
              </a:solidFill>
            </a:endParaRPr>
          </a:p>
          <a:p>
            <a:pPr marL="274320" lvl="0" indent="-24257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76"/>
              <a:buFont typeface="Noto Sans Symbols"/>
              <a:buChar char="⮚"/>
            </a:pPr>
            <a:r>
              <a:rPr lang="en-US" sz="2100">
                <a:solidFill>
                  <a:schemeClr val="dk2"/>
                </a:solidFill>
              </a:rPr>
              <a:t>Trident Technical College</a:t>
            </a:r>
            <a:endParaRPr sz="2100">
              <a:solidFill>
                <a:schemeClr val="dk2"/>
              </a:solidFill>
            </a:endParaRPr>
          </a:p>
          <a:p>
            <a:pPr marL="274320" lvl="0" indent="-24257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76"/>
              <a:buFont typeface="Noto Sans Symbols"/>
              <a:buChar char="⮚"/>
            </a:pPr>
            <a:r>
              <a:rPr lang="en-US" sz="2100">
                <a:solidFill>
                  <a:schemeClr val="dk2"/>
                </a:solidFill>
              </a:rPr>
              <a:t>Palmetto Community Action Partnership (PCAP)</a:t>
            </a:r>
            <a:endParaRPr sz="2100">
              <a:solidFill>
                <a:schemeClr val="dk2"/>
              </a:solidFill>
            </a:endParaRPr>
          </a:p>
          <a:p>
            <a:pPr marL="274320" lvl="0" indent="-24257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76"/>
              <a:buFont typeface="Noto Sans Symbols"/>
              <a:buChar char="⮚"/>
            </a:pPr>
            <a:r>
              <a:rPr lang="en-US" sz="2100">
                <a:solidFill>
                  <a:schemeClr val="dk2"/>
                </a:solidFill>
              </a:rPr>
              <a:t>Palmetto Goodwill Senior Community Service Program (SCSEP)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990599" y="1350675"/>
            <a:ext cx="7315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What services are available through my local SC Works Center?</a:t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990600" y="2475551"/>
            <a:ext cx="73152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SC Works partner agencies can assist customers with finding new employment through career services such as: 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Job Search Assistance</a:t>
            </a:r>
            <a:endParaRPr sz="16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Resume Preparation Guidance</a:t>
            </a:r>
            <a:endParaRPr sz="16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Interviewing Practice</a:t>
            </a:r>
            <a:endParaRPr sz="16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Career Exploration</a:t>
            </a:r>
            <a:endParaRPr sz="16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Basic Skills Remediation</a:t>
            </a:r>
            <a:endParaRPr sz="16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GED Instruction</a:t>
            </a:r>
            <a:endParaRPr sz="16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Career Readiness Assessment Preparation and Testing</a:t>
            </a:r>
            <a:endParaRPr sz="16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Access to Employment Opportunities</a:t>
            </a:r>
            <a:endParaRPr sz="20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4" name="Google Shape;154;p6" descr="image0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3276600"/>
            <a:ext cx="2699682" cy="1801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/>
        </p:nvSpPr>
        <p:spPr>
          <a:xfrm>
            <a:off x="1828800" y="1340584"/>
            <a:ext cx="548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Partner Agency Services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723900" y="1903200"/>
            <a:ext cx="76962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South Carolina Department of Employment and Workforce (SC DEW)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Basic Career Services such as Job Search and Resume Assistance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Veteran Employment Services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Unemployment Assistance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TAA Services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Job Fairs and Hiring Events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Employability Skills Workshops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Applicant Pre-Screening for Employers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Adult Education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Basic Skills Remediation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GED Instruction and Testing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WorkKeys/WIN Instruction and Testing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English as a Second Language Instruction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Second Chance Job Center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Employment </a:t>
            </a:r>
            <a:r>
              <a:rPr lang="en-US" sz="1800">
                <a:solidFill>
                  <a:schemeClr val="dk2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en-US" sz="1800" b="0" i="0" u="none" strike="noStrike" cap="none">
                <a:solidFill>
                  <a:schemeClr val="dk2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ervices for the </a:t>
            </a:r>
            <a:r>
              <a:rPr lang="en-US" sz="1800">
                <a:solidFill>
                  <a:schemeClr val="dk2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J</a:t>
            </a:r>
            <a:r>
              <a:rPr lang="en-US" sz="1800" b="0" i="0" u="none" strike="noStrike" cap="none">
                <a:solidFill>
                  <a:schemeClr val="dk2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ustice </a:t>
            </a:r>
            <a:r>
              <a:rPr lang="en-US" sz="1800">
                <a:solidFill>
                  <a:schemeClr val="dk2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I</a:t>
            </a:r>
            <a:r>
              <a:rPr lang="en-US" sz="1800" b="0" i="0" u="none" strike="noStrike" cap="none">
                <a:solidFill>
                  <a:schemeClr val="dk2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nvolved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/>
        </p:nvSpPr>
        <p:spPr>
          <a:xfrm>
            <a:off x="457200" y="1371600"/>
            <a:ext cx="82296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South Carolina Vocational Rehabilitation</a:t>
            </a:r>
            <a:endParaRPr sz="1500"/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Job Placement and Training Services for individuals with disabilities</a:t>
            </a:r>
            <a:endParaRPr sz="1900">
              <a:solidFill>
                <a:srgbClr val="51626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51626F"/>
                </a:solidFill>
                <a:latin typeface="Gill Sans"/>
                <a:ea typeface="Gill Sans"/>
                <a:cs typeface="Gill Sans"/>
                <a:sym typeface="Gill Sans"/>
              </a:rPr>
              <a:t>South Carolina Commission for the Blind</a:t>
            </a:r>
            <a:endParaRPr sz="1500"/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rgbClr val="51626F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51626F"/>
                </a:solidFill>
                <a:latin typeface="Gill Sans"/>
                <a:ea typeface="Gill Sans"/>
                <a:cs typeface="Gill Sans"/>
                <a:sym typeface="Gill Sans"/>
              </a:rPr>
              <a:t>prevention-of-blindness services to blind and visually impaired consumers leading to competitive employment.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51626F"/>
                </a:solidFill>
                <a:latin typeface="Gill Sans"/>
                <a:ea typeface="Gill Sans"/>
                <a:cs typeface="Gill Sans"/>
                <a:sym typeface="Gill Sans"/>
              </a:rPr>
              <a:t>Department of Social Services</a:t>
            </a:r>
            <a:endParaRPr sz="1500"/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rgbClr val="51626F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51626F"/>
                </a:solidFill>
                <a:latin typeface="Gill Sans"/>
                <a:ea typeface="Gill Sans"/>
                <a:cs typeface="Gill Sans"/>
                <a:sym typeface="Gill Sans"/>
              </a:rPr>
              <a:t>SNAP benefits</a:t>
            </a:r>
            <a:endParaRPr sz="1500"/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rgbClr val="51626F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51626F"/>
                </a:solidFill>
                <a:latin typeface="Gill Sans"/>
                <a:ea typeface="Gill Sans"/>
                <a:cs typeface="Gill Sans"/>
                <a:sym typeface="Gill Sans"/>
              </a:rPr>
              <a:t>Temporary Assistance for Needy Families (TANF)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51626F"/>
                </a:solidFill>
                <a:latin typeface="Gill Sans"/>
                <a:ea typeface="Gill Sans"/>
                <a:cs typeface="Gill Sans"/>
                <a:sym typeface="Gill Sans"/>
              </a:rPr>
              <a:t>Telamon</a:t>
            </a:r>
            <a:endParaRPr sz="1900">
              <a:solidFill>
                <a:srgbClr val="51626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rgbClr val="51626F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51626F"/>
                </a:solidFill>
                <a:latin typeface="Gill Sans"/>
                <a:ea typeface="Gill Sans"/>
                <a:cs typeface="Gill Sans"/>
                <a:sym typeface="Gill Sans"/>
              </a:rPr>
              <a:t>Migrant and Seasonal Farm Worker Services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51626F"/>
                </a:solidFill>
                <a:latin typeface="Gill Sans"/>
                <a:ea typeface="Gill Sans"/>
                <a:cs typeface="Gill Sans"/>
                <a:sym typeface="Gill Sans"/>
              </a:rPr>
              <a:t>Trident Technical College</a:t>
            </a:r>
            <a:endParaRPr sz="1500"/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rgbClr val="51626F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51626F"/>
                </a:solidFill>
                <a:latin typeface="Gill Sans"/>
                <a:ea typeface="Gill Sans"/>
                <a:cs typeface="Gill Sans"/>
                <a:sym typeface="Gill Sans"/>
              </a:rPr>
              <a:t>Occupational Skills Training and Degree Programs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51626F"/>
                </a:solidFill>
                <a:latin typeface="Gill Sans"/>
                <a:ea typeface="Gill Sans"/>
                <a:cs typeface="Gill Sans"/>
                <a:sym typeface="Gill Sans"/>
              </a:rPr>
              <a:t>Palmetto Community Action Partnership</a:t>
            </a:r>
            <a:endParaRPr sz="1500"/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rgbClr val="51626F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51626F"/>
                </a:solidFill>
                <a:latin typeface="Gill Sans"/>
                <a:ea typeface="Gill Sans"/>
                <a:cs typeface="Gill Sans"/>
                <a:sym typeface="Gill Sans"/>
              </a:rPr>
              <a:t>Basic Needs and Emergency Assistance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51626F"/>
                </a:solidFill>
                <a:latin typeface="Gill Sans"/>
                <a:ea typeface="Gill Sans"/>
                <a:cs typeface="Gill Sans"/>
                <a:sym typeface="Gill Sans"/>
              </a:rPr>
              <a:t>Goodwill (SCSEP)</a:t>
            </a:r>
            <a:endParaRPr sz="1500"/>
          </a:p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rgbClr val="51626F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51626F"/>
                </a:solidFill>
                <a:latin typeface="Gill Sans"/>
                <a:ea typeface="Gill Sans"/>
                <a:cs typeface="Gill Sans"/>
                <a:sym typeface="Gill Sans"/>
              </a:rPr>
              <a:t>Employment program for individuals 55 and older</a:t>
            </a:r>
            <a:endParaRPr sz="150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51626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51626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/>
        </p:nvSpPr>
        <p:spPr>
          <a:xfrm>
            <a:off x="963975" y="1492975"/>
            <a:ext cx="7265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What is the Workforce Innovation and Opportunity Act (WIOA) Program?</a:t>
            </a:r>
            <a:endParaRPr/>
          </a:p>
        </p:txBody>
      </p:sp>
      <p:sp>
        <p:nvSpPr>
          <p:cNvPr id="174" name="Google Shape;174;p9"/>
          <p:cNvSpPr/>
          <p:nvPr/>
        </p:nvSpPr>
        <p:spPr>
          <a:xfrm>
            <a:off x="963976" y="2690047"/>
            <a:ext cx="35814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The Workforce Innovation &amp; Opportunity Act (WIOA) is </a:t>
            </a:r>
            <a:r>
              <a:rPr lang="en-US" sz="19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federally funded employment and training program</a:t>
            </a:r>
            <a:r>
              <a:rPr lang="en-US" sz="19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that assists customers with developing workforce opportunities, accessing training, and making career choices.</a:t>
            </a:r>
            <a:endParaRPr sz="1500"/>
          </a:p>
        </p:txBody>
      </p:sp>
      <p:sp>
        <p:nvSpPr>
          <p:cNvPr id="175" name="Google Shape;175;p9"/>
          <p:cNvSpPr txBox="1"/>
          <p:nvPr/>
        </p:nvSpPr>
        <p:spPr>
          <a:xfrm>
            <a:off x="5162925" y="2690050"/>
            <a:ext cx="33021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Who can benefit from WIOA services?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Youth Program</a:t>
            </a:r>
            <a:endParaRPr sz="1500"/>
          </a:p>
          <a:p>
            <a:pPr marL="28575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Youth ages 17-24 with barriers to employment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Adult Program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Adults 18 and over who are</a:t>
            </a:r>
            <a:endParaRPr sz="1500"/>
          </a:p>
          <a:p>
            <a:pPr marL="28575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Unemployed</a:t>
            </a:r>
            <a:endParaRPr sz="1500"/>
          </a:p>
          <a:p>
            <a:pPr marL="28575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Underemployed</a:t>
            </a:r>
            <a:endParaRPr sz="1500"/>
          </a:p>
          <a:p>
            <a:pPr marL="28575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Dislocated Workers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inPres">
  <a:themeElements>
    <a:clrScheme name="Custom 3">
      <a:dk1>
        <a:srgbClr val="000000"/>
      </a:dk1>
      <a:lt1>
        <a:srgbClr val="FFFFFF"/>
      </a:lt1>
      <a:dk2>
        <a:srgbClr val="51626F"/>
      </a:dk2>
      <a:lt2>
        <a:srgbClr val="DDDDDD"/>
      </a:lt2>
      <a:accent1>
        <a:srgbClr val="B6BF00"/>
      </a:accent1>
      <a:accent2>
        <a:srgbClr val="92D050"/>
      </a:accent2>
      <a:accent3>
        <a:srgbClr val="FFFFFF"/>
      </a:accent3>
      <a:accent4>
        <a:srgbClr val="000000"/>
      </a:accent4>
      <a:accent5>
        <a:srgbClr val="B6BF00"/>
      </a:accent5>
      <a:accent6>
        <a:srgbClr val="92D05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On-screen Show (4:3)</PresentationFormat>
  <Paragraphs>156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Noto Sans Symbols</vt:lpstr>
      <vt:lpstr>Calibri</vt:lpstr>
      <vt:lpstr>Bookman Old Style</vt:lpstr>
      <vt:lpstr>Teko</vt:lpstr>
      <vt:lpstr>Arial</vt:lpstr>
      <vt:lpstr>Gill Sans</vt:lpstr>
      <vt:lpstr>Wingdings</vt:lpstr>
      <vt:lpstr>TrainPres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Sharon Goss</cp:lastModifiedBy>
  <cp:revision>1</cp:revision>
  <dcterms:created xsi:type="dcterms:W3CDTF">2011-08-30T19:22:31Z</dcterms:created>
  <dcterms:modified xsi:type="dcterms:W3CDTF">2022-12-06T17:59:55Z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